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353" r:id="rId4"/>
    <p:sldId id="259" r:id="rId5"/>
    <p:sldId id="311" r:id="rId6"/>
    <p:sldId id="312" r:id="rId7"/>
    <p:sldId id="354" r:id="rId8"/>
    <p:sldId id="313" r:id="rId9"/>
    <p:sldId id="314" r:id="rId10"/>
    <p:sldId id="315" r:id="rId11"/>
    <p:sldId id="316" r:id="rId12"/>
    <p:sldId id="317" r:id="rId13"/>
    <p:sldId id="318" r:id="rId14"/>
    <p:sldId id="355" r:id="rId15"/>
    <p:sldId id="331" r:id="rId16"/>
    <p:sldId id="332" r:id="rId17"/>
    <p:sldId id="359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56" r:id="rId30"/>
    <p:sldId id="346" r:id="rId31"/>
    <p:sldId id="357" r:id="rId32"/>
    <p:sldId id="347" r:id="rId33"/>
    <p:sldId id="358" r:id="rId34"/>
    <p:sldId id="348" r:id="rId35"/>
    <p:sldId id="349" r:id="rId36"/>
    <p:sldId id="350" r:id="rId37"/>
    <p:sldId id="351" r:id="rId38"/>
    <p:sldId id="35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A3A2"/>
    <a:srgbClr val="4F7978"/>
    <a:srgbClr val="CADCDC"/>
    <a:srgbClr val="558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018" autoAdjust="0"/>
  </p:normalViewPr>
  <p:slideViewPr>
    <p:cSldViewPr snapToGrid="0">
      <p:cViewPr varScale="1">
        <p:scale>
          <a:sx n="48" d="100"/>
          <a:sy n="48" d="100"/>
        </p:scale>
        <p:origin x="34" y="83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8BBFA-D990-45DD-9BBC-FE52059719DE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37D94-951F-4CAB-9C1F-FB2BE9E79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63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07d2fc1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07d2fc1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07d2fc18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07d2fc18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fd19177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안녕하세요 팀 AIA입니다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발표자가 자기소개하고, 저희팀은 5명으로 구성되어있고, 지방에 있는 팀원과, 다른 일정이 있는 팀원은 부득이하게 다른 장소에서 hangout으로만 참여하게 되었습니다.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6fd19177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titl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15400" y="1325739"/>
            <a:ext cx="5961200" cy="32344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44400" y="2615400"/>
            <a:ext cx="45032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881000" y="3311344"/>
            <a:ext cx="44300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72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2538139" y="2276900"/>
            <a:ext cx="3303200" cy="3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marL="1219170" lvl="1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828754" lvl="2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2438339" lvl="3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3047924" lvl="4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3657509" lvl="5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4267093" lvl="6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4876678" lvl="7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5486263" lvl="8" indent="-3809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7040528" y="2276900"/>
            <a:ext cx="3303200" cy="3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marL="1219170" lvl="1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828754" lvl="2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2438339" lvl="3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3047924" lvl="4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3657509" lvl="5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4267093" lvl="6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4876678" lvl="7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5486263" lvl="8" indent="-3809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418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9007200" y="16339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2"/>
          </p:nvPr>
        </p:nvSpPr>
        <p:spPr>
          <a:xfrm>
            <a:off x="9007200" y="4864433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3"/>
          </p:nvPr>
        </p:nvSpPr>
        <p:spPr>
          <a:xfrm>
            <a:off x="9007200" y="3248717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4"/>
          </p:nvPr>
        </p:nvSpPr>
        <p:spPr>
          <a:xfrm>
            <a:off x="9029584" y="1367167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5"/>
          </p:nvPr>
        </p:nvSpPr>
        <p:spPr>
          <a:xfrm>
            <a:off x="9029584" y="2981076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6"/>
          </p:nvPr>
        </p:nvSpPr>
        <p:spPr>
          <a:xfrm>
            <a:off x="9029584" y="4595893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7"/>
          </p:nvPr>
        </p:nvSpPr>
        <p:spPr>
          <a:xfrm>
            <a:off x="6606900" y="16339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8"/>
          </p:nvPr>
        </p:nvSpPr>
        <p:spPr>
          <a:xfrm>
            <a:off x="6606900" y="4864433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9"/>
          </p:nvPr>
        </p:nvSpPr>
        <p:spPr>
          <a:xfrm>
            <a:off x="6606900" y="3248717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13"/>
          </p:nvPr>
        </p:nvSpPr>
        <p:spPr>
          <a:xfrm>
            <a:off x="6629284" y="1367167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14"/>
          </p:nvPr>
        </p:nvSpPr>
        <p:spPr>
          <a:xfrm>
            <a:off x="6629284" y="2981076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15"/>
          </p:nvPr>
        </p:nvSpPr>
        <p:spPr>
          <a:xfrm>
            <a:off x="6629284" y="4595893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590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 + THREE COLUMNS 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5241900" y="1814173"/>
            <a:ext cx="2482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2"/>
          </p:nvPr>
        </p:nvSpPr>
        <p:spPr>
          <a:xfrm>
            <a:off x="2219300" y="4766367"/>
            <a:ext cx="2482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3"/>
          </p:nvPr>
        </p:nvSpPr>
        <p:spPr>
          <a:xfrm>
            <a:off x="8264500" y="4766367"/>
            <a:ext cx="2482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4"/>
          </p:nvPr>
        </p:nvSpPr>
        <p:spPr>
          <a:xfrm>
            <a:off x="2219300" y="4402467"/>
            <a:ext cx="2482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5"/>
          </p:nvPr>
        </p:nvSpPr>
        <p:spPr>
          <a:xfrm>
            <a:off x="5241900" y="1450273"/>
            <a:ext cx="2482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6"/>
          </p:nvPr>
        </p:nvSpPr>
        <p:spPr>
          <a:xfrm>
            <a:off x="8264500" y="4402467"/>
            <a:ext cx="2482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1583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1511400" y="2802551"/>
            <a:ext cx="9169200" cy="40768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6"/>
          <p:cNvSpPr txBox="1">
            <a:spLocks noGrp="1"/>
          </p:cNvSpPr>
          <p:nvPr>
            <p:ph type="ctrTitle"/>
          </p:nvPr>
        </p:nvSpPr>
        <p:spPr>
          <a:xfrm>
            <a:off x="2161000" y="2393205"/>
            <a:ext cx="65936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2161000" y="3460667"/>
            <a:ext cx="34472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2"/>
          </p:nvPr>
        </p:nvSpPr>
        <p:spPr>
          <a:xfrm>
            <a:off x="2687333" y="4590967"/>
            <a:ext cx="58608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6682400" y="4850500"/>
            <a:ext cx="33048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CREDITS: This presentation template was created by </a:t>
            </a:r>
            <a:r>
              <a:rPr lang="en" sz="1067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, including icons by </a:t>
            </a:r>
            <a:r>
              <a:rPr lang="en" sz="1067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, and infographics &amp; images by </a:t>
            </a:r>
            <a:r>
              <a:rPr lang="en" sz="1067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. </a:t>
            </a:r>
            <a:endParaRPr sz="1067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67" b="1">
                <a:latin typeface="Raleway"/>
                <a:ea typeface="Raleway"/>
                <a:cs typeface="Raleway"/>
                <a:sym typeface="Raleway"/>
              </a:rPr>
              <a:t>Please keep this slide for attribution.</a:t>
            </a:r>
            <a:endParaRPr sz="1067" b="1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84705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 2">
  <p:cSld name="TITLE + LIST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1511400" y="1219673"/>
            <a:ext cx="9169200" cy="5659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7"/>
          <p:cNvSpPr txBox="1">
            <a:spLocks noGrp="1"/>
          </p:cNvSpPr>
          <p:nvPr>
            <p:ph type="ctrTitle"/>
          </p:nvPr>
        </p:nvSpPr>
        <p:spPr>
          <a:xfrm>
            <a:off x="1925333" y="780300"/>
            <a:ext cx="97780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1925333" y="2136600"/>
            <a:ext cx="8229600" cy="4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6470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51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AB13A-C52C-4790-A403-8E7CFF53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2E429D-0ED2-491B-A06F-C49FE13AC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A03DBD-ACFD-4D19-A263-C33FB248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40821-180C-4026-AF68-2C0F8A7E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5902C-05BE-4164-A956-4424DD68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2768967" y="1273600"/>
            <a:ext cx="7411600" cy="3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  <a:defRPr sz="1333">
                <a:latin typeface="Raleway"/>
                <a:ea typeface="Raleway"/>
                <a:cs typeface="Raleway"/>
                <a:sym typeface="Raleway"/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○"/>
              <a:defRPr sz="1333">
                <a:latin typeface="Raleway"/>
                <a:ea typeface="Raleway"/>
                <a:cs typeface="Raleway"/>
                <a:sym typeface="Raleway"/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■"/>
              <a:defRPr sz="1333">
                <a:latin typeface="Raleway"/>
                <a:ea typeface="Raleway"/>
                <a:cs typeface="Raleway"/>
                <a:sym typeface="Raleway"/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●"/>
              <a:defRPr sz="1333">
                <a:latin typeface="Raleway"/>
                <a:ea typeface="Raleway"/>
                <a:cs typeface="Raleway"/>
                <a:sym typeface="Raleway"/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○"/>
              <a:defRPr sz="1333">
                <a:latin typeface="Raleway"/>
                <a:ea typeface="Raleway"/>
                <a:cs typeface="Raleway"/>
                <a:sym typeface="Raleway"/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■"/>
              <a:defRPr sz="1333">
                <a:latin typeface="Raleway"/>
                <a:ea typeface="Raleway"/>
                <a:cs typeface="Raleway"/>
                <a:sym typeface="Raleway"/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●"/>
              <a:defRPr sz="1333">
                <a:latin typeface="Raleway"/>
                <a:ea typeface="Raleway"/>
                <a:cs typeface="Raleway"/>
                <a:sym typeface="Raleway"/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○"/>
              <a:defRPr sz="1333">
                <a:latin typeface="Raleway"/>
                <a:ea typeface="Raleway"/>
                <a:cs typeface="Raleway"/>
                <a:sym typeface="Raleway"/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000"/>
              <a:buFont typeface="Raleway"/>
              <a:buChar char="■"/>
              <a:defRPr sz="1333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659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TABLE OF CONTEN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223671" y="2243651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001000" y="1987156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2" hasCustomPrompt="1"/>
          </p:nvPr>
        </p:nvSpPr>
        <p:spPr>
          <a:xfrm>
            <a:off x="3768469" y="1710351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 rot="-5400000">
            <a:off x="-2271667" y="3397871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2223671" y="3537613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5"/>
          </p:nvPr>
        </p:nvSpPr>
        <p:spPr>
          <a:xfrm>
            <a:off x="2001000" y="3281119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6" hasCustomPrompt="1"/>
          </p:nvPr>
        </p:nvSpPr>
        <p:spPr>
          <a:xfrm>
            <a:off x="3768469" y="3004313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7"/>
          </p:nvPr>
        </p:nvSpPr>
        <p:spPr>
          <a:xfrm>
            <a:off x="2223671" y="4831540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8"/>
          </p:nvPr>
        </p:nvSpPr>
        <p:spPr>
          <a:xfrm>
            <a:off x="2001000" y="4575045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9" hasCustomPrompt="1"/>
          </p:nvPr>
        </p:nvSpPr>
        <p:spPr>
          <a:xfrm>
            <a:off x="3768469" y="4298240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3"/>
          </p:nvPr>
        </p:nvSpPr>
        <p:spPr>
          <a:xfrm>
            <a:off x="6895071" y="2243651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4"/>
          </p:nvPr>
        </p:nvSpPr>
        <p:spPr>
          <a:xfrm>
            <a:off x="6672400" y="1987156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15" hasCustomPrompt="1"/>
          </p:nvPr>
        </p:nvSpPr>
        <p:spPr>
          <a:xfrm>
            <a:off x="8439871" y="1710351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6"/>
          </p:nvPr>
        </p:nvSpPr>
        <p:spPr>
          <a:xfrm>
            <a:off x="6895071" y="3537613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/>
          </p:nvPr>
        </p:nvSpPr>
        <p:spPr>
          <a:xfrm>
            <a:off x="6672400" y="3281119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8439871" y="3004313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9"/>
          </p:nvPr>
        </p:nvSpPr>
        <p:spPr>
          <a:xfrm>
            <a:off x="6895071" y="4831540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/>
          </p:nvPr>
        </p:nvSpPr>
        <p:spPr>
          <a:xfrm>
            <a:off x="6672400" y="4575045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21" hasCustomPrompt="1"/>
          </p:nvPr>
        </p:nvSpPr>
        <p:spPr>
          <a:xfrm>
            <a:off x="8439871" y="4298240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32377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555233" y="2476200"/>
            <a:ext cx="3724400" cy="19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96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8520367" y="1884333"/>
            <a:ext cx="2748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2"/>
          </p:nvPr>
        </p:nvSpPr>
        <p:spPr>
          <a:xfrm>
            <a:off x="8520367" y="3115800"/>
            <a:ext cx="2748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3"/>
          </p:nvPr>
        </p:nvSpPr>
        <p:spPr>
          <a:xfrm>
            <a:off x="8520367" y="4347267"/>
            <a:ext cx="2748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169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1864784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2"/>
          </p:nvPr>
        </p:nvSpPr>
        <p:spPr>
          <a:xfrm>
            <a:off x="4256617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3"/>
          </p:nvPr>
        </p:nvSpPr>
        <p:spPr>
          <a:xfrm>
            <a:off x="6648451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4"/>
          </p:nvPr>
        </p:nvSpPr>
        <p:spPr>
          <a:xfrm>
            <a:off x="9040284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 idx="5"/>
          </p:nvPr>
        </p:nvSpPr>
        <p:spPr>
          <a:xfrm>
            <a:off x="1864800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 idx="6"/>
          </p:nvPr>
        </p:nvSpPr>
        <p:spPr>
          <a:xfrm>
            <a:off x="4256633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 idx="7"/>
          </p:nvPr>
        </p:nvSpPr>
        <p:spPr>
          <a:xfrm>
            <a:off x="6648467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 idx="8"/>
          </p:nvPr>
        </p:nvSpPr>
        <p:spPr>
          <a:xfrm>
            <a:off x="9040300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66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 rot="5400000">
            <a:off x="3951133" y="-1384933"/>
            <a:ext cx="4267200" cy="96136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3227800" y="4032684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aleway"/>
              <a:buNone/>
              <a:defRPr sz="1333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2928000" y="2421551"/>
            <a:ext cx="6336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2018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7196576" y="4385367"/>
            <a:ext cx="27716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2"/>
          </p:nvPr>
        </p:nvSpPr>
        <p:spPr>
          <a:xfrm>
            <a:off x="2971700" y="4385367"/>
            <a:ext cx="27716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idx="3"/>
          </p:nvPr>
        </p:nvSpPr>
        <p:spPr>
          <a:xfrm>
            <a:off x="2971700" y="4021467"/>
            <a:ext cx="27716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7196576" y="4021467"/>
            <a:ext cx="27716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0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-5400000">
            <a:off x="-2271667" y="3402741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6337300" y="857200"/>
            <a:ext cx="6692800" cy="5143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9569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12673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ctrTitle"/>
          </p:nvPr>
        </p:nvSpPr>
        <p:spPr>
          <a:xfrm>
            <a:off x="3844400" y="2615400"/>
            <a:ext cx="4503200" cy="86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Care </a:t>
            </a:r>
            <a:endParaRPr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3881000" y="3311344"/>
            <a:ext cx="4430000" cy="50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>
                <a:latin typeface="THE정고딕170" panose="02020603020101020101" pitchFamily="18" charset="-127"/>
                <a:ea typeface="THE정고딕170" panose="02020603020101020101" pitchFamily="18" charset="-127"/>
              </a:rPr>
              <a:t>Team AIA</a:t>
            </a:r>
            <a:endParaRPr dirty="0">
              <a:solidFill>
                <a:srgbClr val="FFFFFF"/>
              </a:solidFill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cxnSp>
        <p:nvCxnSpPr>
          <p:cNvPr id="130" name="Google Shape;130;p21"/>
          <p:cNvCxnSpPr/>
          <p:nvPr/>
        </p:nvCxnSpPr>
        <p:spPr>
          <a:xfrm>
            <a:off x="4548200" y="1861051"/>
            <a:ext cx="30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21"/>
          <p:cNvCxnSpPr/>
          <p:nvPr/>
        </p:nvCxnSpPr>
        <p:spPr>
          <a:xfrm>
            <a:off x="4548200" y="4005200"/>
            <a:ext cx="30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설문 조사 실시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5609204" y="1382448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수요 조사</a:t>
            </a:r>
            <a:endParaRPr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4" name="Google Shape;231;p30">
            <a:extLst>
              <a:ext uri="{FF2B5EF4-FFF2-40B4-BE49-F238E27FC236}">
                <a16:creationId xmlns:a16="http://schemas.microsoft.com/office/drawing/2014/main" id="{9DA872C1-60E0-4C05-88F5-5611D69F54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3194" y="1786374"/>
            <a:ext cx="4225611" cy="430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11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설문 조사 실시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3843392" y="5775872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처방 받은 약을 제조 받기 위한 목적 외에도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,</a:t>
            </a: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약국을 방문하는 사람의 비율은</a:t>
            </a:r>
            <a:r>
              <a:rPr lang="ko-KR" altLang="en-US" b="1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b="1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67.6%</a:t>
            </a:r>
            <a:r>
              <a:rPr lang="ko-KR" altLang="en-US" b="1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endParaRPr b="1" kern="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1" name="Google Shape;239;p31">
            <a:extLst>
              <a:ext uri="{FF2B5EF4-FFF2-40B4-BE49-F238E27FC236}">
                <a16:creationId xmlns:a16="http://schemas.microsoft.com/office/drawing/2014/main" id="{F990F7A0-1DF1-4E6B-83B1-3592E3E8EC1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5542" y="1727277"/>
            <a:ext cx="8692363" cy="372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81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설문 조사 실시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2305247" y="5775872"/>
            <a:ext cx="8324224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중복 복용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, 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알레르기 발생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, 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복용 방법 착각 등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정보 부족으로 인한 약물 사고 </a:t>
            </a:r>
            <a:r>
              <a:rPr lang="en-US" altLang="ko-KR" b="1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24.8%</a:t>
            </a:r>
          </a:p>
          <a:p>
            <a:pPr algn="ctr" defTabSz="1219170" latinLnBrk="0">
              <a:buClr>
                <a:srgbClr val="000000"/>
              </a:buClr>
            </a:pP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2" name="Google Shape;247;p32">
            <a:extLst>
              <a:ext uri="{FF2B5EF4-FFF2-40B4-BE49-F238E27FC236}">
                <a16:creationId xmlns:a16="http://schemas.microsoft.com/office/drawing/2014/main" id="{35B43684-1628-40CD-BEFB-AF5B4C140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4953" y="1873375"/>
            <a:ext cx="8806215" cy="35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C24A91-5697-43DB-9825-19D9EC22C3BD}"/>
              </a:ext>
            </a:extLst>
          </p:cNvPr>
          <p:cNvSpPr/>
          <p:nvPr/>
        </p:nvSpPr>
        <p:spPr>
          <a:xfrm>
            <a:off x="1749971" y="2920191"/>
            <a:ext cx="2161017" cy="759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9391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설문 조사 실시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2033040" y="5775872"/>
            <a:ext cx="8324224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집에 있는 약이 어떤 약인지 모르는 경우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b="1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64.8%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1" name="Google Shape;255;p33">
            <a:extLst>
              <a:ext uri="{FF2B5EF4-FFF2-40B4-BE49-F238E27FC236}">
                <a16:creationId xmlns:a16="http://schemas.microsoft.com/office/drawing/2014/main" id="{A31894F5-9862-4EB5-BE99-AA68E50C371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6607" y="1949985"/>
            <a:ext cx="7957968" cy="3305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93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21226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설명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1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기능별 대략적인 </a:t>
            </a: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UX/UI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2" name="Google Shape;456;p37">
            <a:extLst>
              <a:ext uri="{FF2B5EF4-FFF2-40B4-BE49-F238E27FC236}">
                <a16:creationId xmlns:a16="http://schemas.microsoft.com/office/drawing/2014/main" id="{E3E32860-9F2D-417F-B70C-72F1A5F1BB90}"/>
              </a:ext>
            </a:extLst>
          </p:cNvPr>
          <p:cNvSpPr/>
          <p:nvPr/>
        </p:nvSpPr>
        <p:spPr>
          <a:xfrm>
            <a:off x="182882" y="2049983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459;p37">
            <a:extLst>
              <a:ext uri="{FF2B5EF4-FFF2-40B4-BE49-F238E27FC236}">
                <a16:creationId xmlns:a16="http://schemas.microsoft.com/office/drawing/2014/main" id="{D7A3CB1D-055C-4104-8184-340F5A30F41D}"/>
              </a:ext>
            </a:extLst>
          </p:cNvPr>
          <p:cNvSpPr/>
          <p:nvPr/>
        </p:nvSpPr>
        <p:spPr>
          <a:xfrm>
            <a:off x="489342" y="5432261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이미지 검색</a:t>
            </a:r>
            <a:endParaRPr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Google Shape;456;p37">
            <a:extLst>
              <a:ext uri="{FF2B5EF4-FFF2-40B4-BE49-F238E27FC236}">
                <a16:creationId xmlns:a16="http://schemas.microsoft.com/office/drawing/2014/main" id="{0342093C-1593-441A-A924-93CBFD848626}"/>
              </a:ext>
            </a:extLst>
          </p:cNvPr>
          <p:cNvSpPr/>
          <p:nvPr/>
        </p:nvSpPr>
        <p:spPr>
          <a:xfrm>
            <a:off x="2615363" y="2049983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459;p37">
            <a:extLst>
              <a:ext uri="{FF2B5EF4-FFF2-40B4-BE49-F238E27FC236}">
                <a16:creationId xmlns:a16="http://schemas.microsoft.com/office/drawing/2014/main" id="{114B4A58-B579-43D1-8206-D7CDCC391D6B}"/>
              </a:ext>
            </a:extLst>
          </p:cNvPr>
          <p:cNvSpPr/>
          <p:nvPr/>
        </p:nvSpPr>
        <p:spPr>
          <a:xfrm>
            <a:off x="2921823" y="5432261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약국 검색</a:t>
            </a:r>
            <a:endParaRPr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Google Shape;456;p37">
            <a:extLst>
              <a:ext uri="{FF2B5EF4-FFF2-40B4-BE49-F238E27FC236}">
                <a16:creationId xmlns:a16="http://schemas.microsoft.com/office/drawing/2014/main" id="{72A27863-756A-4B50-816F-2F076E123E73}"/>
              </a:ext>
            </a:extLst>
          </p:cNvPr>
          <p:cNvSpPr/>
          <p:nvPr/>
        </p:nvSpPr>
        <p:spPr>
          <a:xfrm>
            <a:off x="4997111" y="2049983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Google Shape;459;p37">
            <a:extLst>
              <a:ext uri="{FF2B5EF4-FFF2-40B4-BE49-F238E27FC236}">
                <a16:creationId xmlns:a16="http://schemas.microsoft.com/office/drawing/2014/main" id="{2DB4126B-717B-4D0D-90A6-C2739021D17D}"/>
              </a:ext>
            </a:extLst>
          </p:cNvPr>
          <p:cNvSpPr/>
          <p:nvPr/>
        </p:nvSpPr>
        <p:spPr>
          <a:xfrm>
            <a:off x="5303571" y="5432261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처방전 관리</a:t>
            </a:r>
            <a:endParaRPr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Google Shape;456;p37">
            <a:extLst>
              <a:ext uri="{FF2B5EF4-FFF2-40B4-BE49-F238E27FC236}">
                <a16:creationId xmlns:a16="http://schemas.microsoft.com/office/drawing/2014/main" id="{04D7F968-A3FC-483A-B67E-A6D8CDCA8541}"/>
              </a:ext>
            </a:extLst>
          </p:cNvPr>
          <p:cNvSpPr/>
          <p:nvPr/>
        </p:nvSpPr>
        <p:spPr>
          <a:xfrm>
            <a:off x="7378861" y="2049983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459;p37">
            <a:extLst>
              <a:ext uri="{FF2B5EF4-FFF2-40B4-BE49-F238E27FC236}">
                <a16:creationId xmlns:a16="http://schemas.microsoft.com/office/drawing/2014/main" id="{4B5AE115-F562-4148-BE69-7150E1B87767}"/>
              </a:ext>
            </a:extLst>
          </p:cNvPr>
          <p:cNvSpPr/>
          <p:nvPr/>
        </p:nvSpPr>
        <p:spPr>
          <a:xfrm>
            <a:off x="7685321" y="5432261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복약 관리</a:t>
            </a:r>
            <a:endParaRPr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Google Shape;456;p37">
            <a:extLst>
              <a:ext uri="{FF2B5EF4-FFF2-40B4-BE49-F238E27FC236}">
                <a16:creationId xmlns:a16="http://schemas.microsoft.com/office/drawing/2014/main" id="{05A8327C-D503-4A4E-A4F5-D1673166327A}"/>
              </a:ext>
            </a:extLst>
          </p:cNvPr>
          <p:cNvSpPr/>
          <p:nvPr/>
        </p:nvSpPr>
        <p:spPr>
          <a:xfrm>
            <a:off x="9811340" y="2049983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459;p37">
            <a:extLst>
              <a:ext uri="{FF2B5EF4-FFF2-40B4-BE49-F238E27FC236}">
                <a16:creationId xmlns:a16="http://schemas.microsoft.com/office/drawing/2014/main" id="{C31687C8-D81E-4553-BB64-9325FBA05BD9}"/>
              </a:ext>
            </a:extLst>
          </p:cNvPr>
          <p:cNvSpPr/>
          <p:nvPr/>
        </p:nvSpPr>
        <p:spPr>
          <a:xfrm>
            <a:off x="10117800" y="5432261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음성인식 검색</a:t>
            </a:r>
            <a:endParaRPr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CA4977F-76C6-428D-B6EB-EFA801F4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2" y="2170716"/>
            <a:ext cx="1980394" cy="31645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ACA3A1-A277-4773-9797-650F94CC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75" y="2170716"/>
            <a:ext cx="1874219" cy="31645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8FF500-0B01-4CB6-8EA2-E3D520F6A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084" y="2170716"/>
            <a:ext cx="1938874" cy="31645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7F6D8F-7EBB-4175-9BDF-F170439B9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109" y="2170715"/>
            <a:ext cx="1931419" cy="31645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C86C6E-944C-4737-B783-BB3AC1FB51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3434" r="683"/>
          <a:stretch/>
        </p:blipFill>
        <p:spPr>
          <a:xfrm>
            <a:off x="7579395" y="2170715"/>
            <a:ext cx="1830686" cy="31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7382107" y="3144736"/>
            <a:ext cx="2564772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01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약 이미지 검색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DF89065-7B78-4478-98E9-57CFA8CA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38" y="2115896"/>
            <a:ext cx="2453347" cy="3920351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C693AA-3BC2-4E79-8A38-7043C2618FA6}"/>
              </a:ext>
            </a:extLst>
          </p:cNvPr>
          <p:cNvCxnSpPr>
            <a:cxnSpLocks/>
          </p:cNvCxnSpPr>
          <p:nvPr/>
        </p:nvCxnSpPr>
        <p:spPr>
          <a:xfrm>
            <a:off x="5160975" y="1869207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7304049" y="3167038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약 이미지 검색</a:t>
            </a:r>
          </a:p>
        </p:txBody>
      </p:sp>
      <p:sp>
        <p:nvSpPr>
          <p:cNvPr id="30" name="Google Shape;203;p27">
            <a:extLst>
              <a:ext uri="{FF2B5EF4-FFF2-40B4-BE49-F238E27FC236}">
                <a16:creationId xmlns:a16="http://schemas.microsoft.com/office/drawing/2014/main" id="{C298AD23-0E41-4027-B807-45FB82791A76}"/>
              </a:ext>
            </a:extLst>
          </p:cNvPr>
          <p:cNvSpPr txBox="1">
            <a:spLocks/>
          </p:cNvSpPr>
          <p:nvPr/>
        </p:nvSpPr>
        <p:spPr>
          <a:xfrm>
            <a:off x="5231538" y="4241070"/>
            <a:ext cx="6960458" cy="15877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약 사진을 찍어 약에 대한 정보                                                                     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기본 정보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식별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효능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용법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주의 사항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복약 방법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, DUR)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를 조회</a:t>
            </a:r>
            <a:endParaRPr 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8131439" y="239855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01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DC3D2A-4A3E-4D28-8FC1-6847CB9CA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38" y="1569336"/>
            <a:ext cx="2864071" cy="4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9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01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약 이미지 검색 시간 비교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8819296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앱 검색</a:t>
            </a: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5768766" y="32384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VS</a:t>
            </a:r>
            <a:endParaRPr lang="ko-KR" altLang="en-US" sz="36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CEBA60-CA7B-46BA-802D-B47CE4C6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524" y="1885969"/>
            <a:ext cx="2445402" cy="3201238"/>
          </a:xfrm>
          <a:prstGeom prst="rect">
            <a:avLst/>
          </a:prstGeom>
        </p:spPr>
      </p:pic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4E837372-9445-40E1-A4AA-3BCA07050003}"/>
              </a:ext>
            </a:extLst>
          </p:cNvPr>
          <p:cNvSpPr txBox="1">
            <a:spLocks/>
          </p:cNvSpPr>
          <p:nvPr/>
        </p:nvSpPr>
        <p:spPr>
          <a:xfrm>
            <a:off x="2158263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약국가서 묻기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37958EC-901A-4E24-B36F-B4E7E0062808}"/>
              </a:ext>
            </a:extLst>
          </p:cNvPr>
          <p:cNvCxnSpPr>
            <a:cxnSpLocks/>
          </p:cNvCxnSpPr>
          <p:nvPr/>
        </p:nvCxnSpPr>
        <p:spPr>
          <a:xfrm flipH="1">
            <a:off x="2081379" y="5696999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F5C919-76D8-490F-97A7-A486E5B01997}"/>
              </a:ext>
            </a:extLst>
          </p:cNvPr>
          <p:cNvCxnSpPr>
            <a:cxnSpLocks/>
          </p:cNvCxnSpPr>
          <p:nvPr/>
        </p:nvCxnSpPr>
        <p:spPr>
          <a:xfrm flipH="1">
            <a:off x="8365395" y="5696999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13;p27">
            <a:extLst>
              <a:ext uri="{FF2B5EF4-FFF2-40B4-BE49-F238E27FC236}">
                <a16:creationId xmlns:a16="http://schemas.microsoft.com/office/drawing/2014/main" id="{6B719DBC-B11E-46E1-B65B-E1E10B675807}"/>
              </a:ext>
            </a:extLst>
          </p:cNvPr>
          <p:cNvSpPr txBox="1">
            <a:spLocks/>
          </p:cNvSpPr>
          <p:nvPr/>
        </p:nvSpPr>
        <p:spPr>
          <a:xfrm>
            <a:off x="8614434" y="5945150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32 sec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sp>
        <p:nvSpPr>
          <p:cNvPr id="20" name="Google Shape;213;p27">
            <a:extLst>
              <a:ext uri="{FF2B5EF4-FFF2-40B4-BE49-F238E27FC236}">
                <a16:creationId xmlns:a16="http://schemas.microsoft.com/office/drawing/2014/main" id="{34D062EC-FA76-4288-AC88-374DFB5B02B1}"/>
              </a:ext>
            </a:extLst>
          </p:cNvPr>
          <p:cNvSpPr txBox="1">
            <a:spLocks/>
          </p:cNvSpPr>
          <p:nvPr/>
        </p:nvSpPr>
        <p:spPr>
          <a:xfrm>
            <a:off x="1748074" y="5945150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3 min 23 SEC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D76D5C-DE4E-4EE3-9201-1A8737E13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08" y="1868212"/>
            <a:ext cx="2556009" cy="320123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3DFFC71-2A25-4EE3-8421-B65AD79E3982}"/>
              </a:ext>
            </a:extLst>
          </p:cNvPr>
          <p:cNvGrpSpPr/>
          <p:nvPr/>
        </p:nvGrpSpPr>
        <p:grpSpPr>
          <a:xfrm>
            <a:off x="1771312" y="1910857"/>
            <a:ext cx="8774213" cy="3367309"/>
            <a:chOff x="1874733" y="1788461"/>
            <a:chExt cx="8774213" cy="336730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1AD962-7B68-4FDA-9064-073CB046226B}"/>
                </a:ext>
              </a:extLst>
            </p:cNvPr>
            <p:cNvSpPr/>
            <p:nvPr/>
          </p:nvSpPr>
          <p:spPr>
            <a:xfrm flipH="1" flipV="1">
              <a:off x="1874733" y="1788461"/>
              <a:ext cx="8774213" cy="33673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4EF446-363D-4D8C-98EE-3FEF4713344B}"/>
                </a:ext>
              </a:extLst>
            </p:cNvPr>
            <p:cNvSpPr txBox="1"/>
            <p:nvPr/>
          </p:nvSpPr>
          <p:spPr>
            <a:xfrm>
              <a:off x="3149031" y="3092527"/>
              <a:ext cx="71916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icrosoft GothicNeo" panose="020B0500000101010101" pitchFamily="50" charset="-127"/>
                </a:rPr>
                <a:t>2 min</a:t>
              </a:r>
              <a:r>
                <a:rPr lang="ko-KR" altLang="en-US" sz="6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6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icrosoft GothicNeo" panose="020B0500000101010101" pitchFamily="50" charset="-127"/>
                </a:rPr>
                <a:t>51 sec</a:t>
              </a:r>
              <a:r>
                <a:rPr lang="ko-KR" altLang="en-US" sz="6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icrosoft GothicNeo" panose="020B0500000101010101" pitchFamily="50" charset="-127"/>
                </a:rPr>
                <a:t>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051A61-ECE6-45E7-AB86-9E7D4C9A6704}"/>
              </a:ext>
            </a:extLst>
          </p:cNvPr>
          <p:cNvSpPr/>
          <p:nvPr/>
        </p:nvSpPr>
        <p:spPr>
          <a:xfrm>
            <a:off x="6518991" y="6089528"/>
            <a:ext cx="4586157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3D6D5E-1E10-4E8D-91C2-58DB9D896CC8}"/>
              </a:ext>
            </a:extLst>
          </p:cNvPr>
          <p:cNvSpPr/>
          <p:nvPr/>
        </p:nvSpPr>
        <p:spPr>
          <a:xfrm>
            <a:off x="1752155" y="6061633"/>
            <a:ext cx="2564772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01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약 이미지 검색 기술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8819296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앱 검색</a:t>
            </a:r>
          </a:p>
        </p:txBody>
      </p:sp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4E837372-9445-40E1-A4AA-3BCA07050003}"/>
              </a:ext>
            </a:extLst>
          </p:cNvPr>
          <p:cNvSpPr txBox="1">
            <a:spLocks/>
          </p:cNvSpPr>
          <p:nvPr/>
        </p:nvSpPr>
        <p:spPr>
          <a:xfrm>
            <a:off x="2158263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약국가서 묻기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37958EC-901A-4E24-B36F-B4E7E0062808}"/>
              </a:ext>
            </a:extLst>
          </p:cNvPr>
          <p:cNvCxnSpPr>
            <a:cxnSpLocks/>
          </p:cNvCxnSpPr>
          <p:nvPr/>
        </p:nvCxnSpPr>
        <p:spPr>
          <a:xfrm flipH="1">
            <a:off x="2057317" y="5841377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F5C919-76D8-490F-97A7-A486E5B01997}"/>
              </a:ext>
            </a:extLst>
          </p:cNvPr>
          <p:cNvCxnSpPr>
            <a:cxnSpLocks/>
          </p:cNvCxnSpPr>
          <p:nvPr/>
        </p:nvCxnSpPr>
        <p:spPr>
          <a:xfrm flipH="1">
            <a:off x="8365395" y="5841377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13;p27">
            <a:extLst>
              <a:ext uri="{FF2B5EF4-FFF2-40B4-BE49-F238E27FC236}">
                <a16:creationId xmlns:a16="http://schemas.microsoft.com/office/drawing/2014/main" id="{6B719DBC-B11E-46E1-B65B-E1E10B675807}"/>
              </a:ext>
            </a:extLst>
          </p:cNvPr>
          <p:cNvSpPr txBox="1">
            <a:spLocks/>
          </p:cNvSpPr>
          <p:nvPr/>
        </p:nvSpPr>
        <p:spPr>
          <a:xfrm>
            <a:off x="6653009" y="6089528"/>
            <a:ext cx="5618746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OCR(Optical Recognition Software)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Google Shape;213;p27">
            <a:extLst>
              <a:ext uri="{FF2B5EF4-FFF2-40B4-BE49-F238E27FC236}">
                <a16:creationId xmlns:a16="http://schemas.microsoft.com/office/drawing/2014/main" id="{34D062EC-FA76-4288-AC88-374DFB5B02B1}"/>
              </a:ext>
            </a:extLst>
          </p:cNvPr>
          <p:cNvSpPr txBox="1">
            <a:spLocks/>
          </p:cNvSpPr>
          <p:nvPr/>
        </p:nvSpPr>
        <p:spPr>
          <a:xfrm>
            <a:off x="1976741" y="6049601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Image Detection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C8EF493-747A-4415-910C-1139AC7C2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94"/>
          <a:stretch/>
        </p:blipFill>
        <p:spPr>
          <a:xfrm>
            <a:off x="1183289" y="1754835"/>
            <a:ext cx="3702505" cy="41624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E4505B-6DD3-4A60-97A0-E6D058610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21"/>
          <a:stretch/>
        </p:blipFill>
        <p:spPr>
          <a:xfrm>
            <a:off x="5783884" y="1497701"/>
            <a:ext cx="5830017" cy="432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1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815165A-F5F7-4F86-8A32-FB4B3132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39" y="2115896"/>
            <a:ext cx="2453346" cy="39203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7382107" y="3144736"/>
            <a:ext cx="2564772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02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약국 검색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C693AA-3BC2-4E79-8A38-7043C2618FA6}"/>
              </a:ext>
            </a:extLst>
          </p:cNvPr>
          <p:cNvCxnSpPr>
            <a:cxnSpLocks/>
          </p:cNvCxnSpPr>
          <p:nvPr/>
        </p:nvCxnSpPr>
        <p:spPr>
          <a:xfrm>
            <a:off x="5160975" y="1869207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7725154" y="3144736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약국 검색</a:t>
            </a:r>
          </a:p>
        </p:txBody>
      </p:sp>
      <p:sp>
        <p:nvSpPr>
          <p:cNvPr id="30" name="Google Shape;203;p27">
            <a:extLst>
              <a:ext uri="{FF2B5EF4-FFF2-40B4-BE49-F238E27FC236}">
                <a16:creationId xmlns:a16="http://schemas.microsoft.com/office/drawing/2014/main" id="{C298AD23-0E41-4027-B807-45FB82791A76}"/>
              </a:ext>
            </a:extLst>
          </p:cNvPr>
          <p:cNvSpPr txBox="1">
            <a:spLocks/>
          </p:cNvSpPr>
          <p:nvPr/>
        </p:nvSpPr>
        <p:spPr>
          <a:xfrm>
            <a:off x="5604517" y="4027933"/>
            <a:ext cx="6729963" cy="15877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내 주변 약국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 /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심야 약국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 공휴일 약국 조회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150000"/>
              </a:lnSpc>
              <a:spcAft>
                <a:spcPts val="2133"/>
              </a:spcAft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약국 길 찾기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 /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 해당 약국 전화 연결</a:t>
            </a:r>
            <a:endParaRPr 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8131439" y="239855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02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DC3D2A-4A3E-4D28-8FC1-6847CB9CA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11" y="1555533"/>
            <a:ext cx="2864071" cy="4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subTitle" idx="1"/>
          </p:nvPr>
        </p:nvSpPr>
        <p:spPr>
          <a:xfrm>
            <a:off x="2223671" y="2243651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및 앱 소개</a:t>
            </a:r>
            <a:endParaRPr sz="186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2001000" y="1987156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sz="2400" dirty="0">
              <a:solidFill>
                <a:schemeClr val="accent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8" name="Google Shape;138;p22"/>
          <p:cNvSpPr txBox="1">
            <a:spLocks noGrp="1"/>
          </p:cNvSpPr>
          <p:nvPr>
            <p:ph type="title" idx="2"/>
          </p:nvPr>
        </p:nvSpPr>
        <p:spPr>
          <a:xfrm>
            <a:off x="3768469" y="1710351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 idx="3"/>
          </p:nvPr>
        </p:nvSpPr>
        <p:spPr>
          <a:xfrm rot="-5400000">
            <a:off x="-2271667" y="3397871"/>
            <a:ext cx="5736400" cy="27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TABLE OF CONTENTS</a:t>
            </a:r>
            <a:endParaRPr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4"/>
          </p:nvPr>
        </p:nvSpPr>
        <p:spPr>
          <a:xfrm>
            <a:off x="1512465" y="3537600"/>
            <a:ext cx="53680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ko-KR" altLang="en-US" sz="1867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문제상황</a:t>
            </a:r>
            <a:endParaRPr sz="186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 idx="5"/>
          </p:nvPr>
        </p:nvSpPr>
        <p:spPr>
          <a:xfrm>
            <a:off x="2001000" y="3281119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DIAGNOSIS</a:t>
            </a:r>
            <a:endParaRPr sz="2400" dirty="0">
              <a:solidFill>
                <a:schemeClr val="accent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 idx="6"/>
          </p:nvPr>
        </p:nvSpPr>
        <p:spPr>
          <a:xfrm>
            <a:off x="3768469" y="3004313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7"/>
          </p:nvPr>
        </p:nvSpPr>
        <p:spPr>
          <a:xfrm>
            <a:off x="2223671" y="4831540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설명</a:t>
            </a:r>
            <a:endParaRPr sz="186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 idx="8"/>
          </p:nvPr>
        </p:nvSpPr>
        <p:spPr>
          <a:xfrm>
            <a:off x="2001000" y="4575045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</a:t>
            </a:r>
            <a:endParaRPr sz="2400" dirty="0">
              <a:solidFill>
                <a:schemeClr val="accent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9"/>
          </p:nvPr>
        </p:nvSpPr>
        <p:spPr>
          <a:xfrm>
            <a:off x="3768469" y="4298240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3"/>
          </p:nvPr>
        </p:nvSpPr>
        <p:spPr>
          <a:xfrm>
            <a:off x="6895071" y="2243651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ko-KR" altLang="en-US" sz="1867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동영상 시연</a:t>
            </a:r>
            <a:endParaRPr sz="186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14"/>
          </p:nvPr>
        </p:nvSpPr>
        <p:spPr>
          <a:xfrm>
            <a:off x="6672400" y="1987156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Result</a:t>
            </a:r>
            <a:endParaRPr sz="2400" dirty="0">
              <a:solidFill>
                <a:schemeClr val="accent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15"/>
          </p:nvPr>
        </p:nvSpPr>
        <p:spPr>
          <a:xfrm>
            <a:off x="8439871" y="1710351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6"/>
          </p:nvPr>
        </p:nvSpPr>
        <p:spPr>
          <a:xfrm>
            <a:off x="6895071" y="3537613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sz="186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17"/>
          </p:nvPr>
        </p:nvSpPr>
        <p:spPr>
          <a:xfrm>
            <a:off x="6672400" y="3281119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Expectation</a:t>
            </a:r>
            <a:endParaRPr sz="2400" dirty="0">
              <a:solidFill>
                <a:schemeClr val="accent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18"/>
          </p:nvPr>
        </p:nvSpPr>
        <p:spPr>
          <a:xfrm>
            <a:off x="8439871" y="3004313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9"/>
          </p:nvPr>
        </p:nvSpPr>
        <p:spPr>
          <a:xfrm>
            <a:off x="6895071" y="4831540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사업화 방안</a:t>
            </a:r>
            <a:endParaRPr sz="1867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0"/>
          </p:nvPr>
        </p:nvSpPr>
        <p:spPr>
          <a:xfrm>
            <a:off x="6672400" y="4575045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Business Model</a:t>
            </a:r>
            <a:endParaRPr sz="2400">
              <a:solidFill>
                <a:schemeClr val="accent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1"/>
          </p:nvPr>
        </p:nvSpPr>
        <p:spPr>
          <a:xfrm>
            <a:off x="8439871" y="4298240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>
            <a:off x="2196517" y="1544233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2031483" y="2827641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2"/>
          <p:cNvCxnSpPr/>
          <p:nvPr/>
        </p:nvCxnSpPr>
        <p:spPr>
          <a:xfrm>
            <a:off x="2031483" y="4130919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2"/>
          <p:cNvCxnSpPr/>
          <p:nvPr/>
        </p:nvCxnSpPr>
        <p:spPr>
          <a:xfrm>
            <a:off x="2031483" y="5426852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02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약국 검색 시간 비교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5" name="Google Shape;213;p27">
            <a:extLst>
              <a:ext uri="{FF2B5EF4-FFF2-40B4-BE49-F238E27FC236}">
                <a16:creationId xmlns:a16="http://schemas.microsoft.com/office/drawing/2014/main" id="{C3A74B35-9CBC-466C-A9EE-6574DA261DA1}"/>
              </a:ext>
            </a:extLst>
          </p:cNvPr>
          <p:cNvSpPr txBox="1">
            <a:spLocks/>
          </p:cNvSpPr>
          <p:nvPr/>
        </p:nvSpPr>
        <p:spPr>
          <a:xfrm>
            <a:off x="8819296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앱 검색</a:t>
            </a:r>
          </a:p>
        </p:txBody>
      </p:sp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2CF10BA0-60EC-4B45-BBCC-27D753295804}"/>
              </a:ext>
            </a:extLst>
          </p:cNvPr>
          <p:cNvSpPr txBox="1">
            <a:spLocks/>
          </p:cNvSpPr>
          <p:nvPr/>
        </p:nvSpPr>
        <p:spPr>
          <a:xfrm>
            <a:off x="5768766" y="32384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VS</a:t>
            </a:r>
            <a:endParaRPr lang="ko-KR" altLang="en-US" sz="36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Google Shape;213;p27">
            <a:extLst>
              <a:ext uri="{FF2B5EF4-FFF2-40B4-BE49-F238E27FC236}">
                <a16:creationId xmlns:a16="http://schemas.microsoft.com/office/drawing/2014/main" id="{1A52E0A0-7534-4FE6-B42D-53E4C58E0841}"/>
              </a:ext>
            </a:extLst>
          </p:cNvPr>
          <p:cNvSpPr txBox="1">
            <a:spLocks/>
          </p:cNvSpPr>
          <p:nvPr/>
        </p:nvSpPr>
        <p:spPr>
          <a:xfrm>
            <a:off x="2583243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웹 검색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1E1374F-BCDB-462D-9073-A304B89D2EA0}"/>
              </a:ext>
            </a:extLst>
          </p:cNvPr>
          <p:cNvCxnSpPr>
            <a:cxnSpLocks/>
          </p:cNvCxnSpPr>
          <p:nvPr/>
        </p:nvCxnSpPr>
        <p:spPr>
          <a:xfrm flipH="1">
            <a:off x="2081379" y="5696999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35319D-B74F-48F5-8EF7-5DF5ACD1DA6B}"/>
              </a:ext>
            </a:extLst>
          </p:cNvPr>
          <p:cNvCxnSpPr>
            <a:cxnSpLocks/>
          </p:cNvCxnSpPr>
          <p:nvPr/>
        </p:nvCxnSpPr>
        <p:spPr>
          <a:xfrm flipH="1">
            <a:off x="8365395" y="5696999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13;p27">
            <a:extLst>
              <a:ext uri="{FF2B5EF4-FFF2-40B4-BE49-F238E27FC236}">
                <a16:creationId xmlns:a16="http://schemas.microsoft.com/office/drawing/2014/main" id="{8D12842B-7274-46C7-A5EC-1643ABB4057F}"/>
              </a:ext>
            </a:extLst>
          </p:cNvPr>
          <p:cNvSpPr txBox="1">
            <a:spLocks/>
          </p:cNvSpPr>
          <p:nvPr/>
        </p:nvSpPr>
        <p:spPr>
          <a:xfrm>
            <a:off x="8614434" y="5945150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37 sec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sp>
        <p:nvSpPr>
          <p:cNvPr id="23" name="Google Shape;213;p27">
            <a:extLst>
              <a:ext uri="{FF2B5EF4-FFF2-40B4-BE49-F238E27FC236}">
                <a16:creationId xmlns:a16="http://schemas.microsoft.com/office/drawing/2014/main" id="{A3082BFF-353B-4244-937E-31B47322ABDF}"/>
              </a:ext>
            </a:extLst>
          </p:cNvPr>
          <p:cNvSpPr txBox="1">
            <a:spLocks/>
          </p:cNvSpPr>
          <p:nvPr/>
        </p:nvSpPr>
        <p:spPr>
          <a:xfrm>
            <a:off x="2262636" y="59308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3 min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95A02B7-2E39-468B-871B-195BB314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19" y="1820418"/>
            <a:ext cx="2881334" cy="32667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A36A332-658D-4174-9C0D-BFC26618F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7" b="-124"/>
          <a:stretch/>
        </p:blipFill>
        <p:spPr>
          <a:xfrm>
            <a:off x="8024507" y="1820418"/>
            <a:ext cx="2760306" cy="337809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667380-60D2-47DB-AF7C-86757BFD1EE1}"/>
              </a:ext>
            </a:extLst>
          </p:cNvPr>
          <p:cNvGrpSpPr/>
          <p:nvPr/>
        </p:nvGrpSpPr>
        <p:grpSpPr>
          <a:xfrm>
            <a:off x="1607618" y="1731301"/>
            <a:ext cx="9177194" cy="3544347"/>
            <a:chOff x="4319627" y="128549"/>
            <a:chExt cx="8825577" cy="336730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6DF1DE-A90E-4098-93D0-B0E2967E1AAD}"/>
                </a:ext>
              </a:extLst>
            </p:cNvPr>
            <p:cNvSpPr/>
            <p:nvPr/>
          </p:nvSpPr>
          <p:spPr>
            <a:xfrm flipH="1" flipV="1">
              <a:off x="4319627" y="128549"/>
              <a:ext cx="8825577" cy="33673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DDB4C7-031B-4C49-BC9D-62C4B019E651}"/>
                </a:ext>
              </a:extLst>
            </p:cNvPr>
            <p:cNvSpPr txBox="1"/>
            <p:nvPr/>
          </p:nvSpPr>
          <p:spPr>
            <a:xfrm>
              <a:off x="5774682" y="1288329"/>
              <a:ext cx="6925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icrosoft GothicNeo" panose="020B0500000101010101" pitchFamily="50" charset="-127"/>
                </a:rPr>
                <a:t>2 min 23 sec</a:t>
              </a:r>
              <a:r>
                <a:rPr lang="ko-KR" altLang="en-US" sz="6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icrosoft GothicNeo" panose="020B0500000101010101" pitchFamily="50" charset="-127"/>
                </a:rPr>
                <a:t>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849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02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약국 검색 기술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7CB744-FC8B-4F5E-8663-15B620A590FB}"/>
              </a:ext>
            </a:extLst>
          </p:cNvPr>
          <p:cNvSpPr/>
          <p:nvPr/>
        </p:nvSpPr>
        <p:spPr>
          <a:xfrm>
            <a:off x="7822308" y="6073665"/>
            <a:ext cx="2510586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5E4C97-D141-4B2A-9362-37E2F0236ABE}"/>
              </a:ext>
            </a:extLst>
          </p:cNvPr>
          <p:cNvSpPr/>
          <p:nvPr/>
        </p:nvSpPr>
        <p:spPr>
          <a:xfrm>
            <a:off x="1583711" y="6073665"/>
            <a:ext cx="3452459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13;p27">
            <a:extLst>
              <a:ext uri="{FF2B5EF4-FFF2-40B4-BE49-F238E27FC236}">
                <a16:creationId xmlns:a16="http://schemas.microsoft.com/office/drawing/2014/main" id="{4428C5A0-44D2-476B-B9B9-F9525BA99581}"/>
              </a:ext>
            </a:extLst>
          </p:cNvPr>
          <p:cNvSpPr txBox="1">
            <a:spLocks/>
          </p:cNvSpPr>
          <p:nvPr/>
        </p:nvSpPr>
        <p:spPr>
          <a:xfrm>
            <a:off x="8193056" y="6073665"/>
            <a:ext cx="5618746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약국 정보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API</a:t>
            </a:r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Google Shape;213;p27">
            <a:extLst>
              <a:ext uri="{FF2B5EF4-FFF2-40B4-BE49-F238E27FC236}">
                <a16:creationId xmlns:a16="http://schemas.microsoft.com/office/drawing/2014/main" id="{3D9FBD9E-CAFB-4A27-BFE3-890C7B51FF0C}"/>
              </a:ext>
            </a:extLst>
          </p:cNvPr>
          <p:cNvSpPr txBox="1">
            <a:spLocks/>
          </p:cNvSpPr>
          <p:nvPr/>
        </p:nvSpPr>
        <p:spPr>
          <a:xfrm>
            <a:off x="1583712" y="6218043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Google Maps Android API</a:t>
            </a:r>
          </a:p>
          <a:p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0F4474A-80DF-4D1A-A931-994C1941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04" y="1929871"/>
            <a:ext cx="3852882" cy="38460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D452FFB-B8B9-44E5-BCEE-38E240273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30" t="19764" r="12039" b="-334"/>
          <a:stretch/>
        </p:blipFill>
        <p:spPr>
          <a:xfrm>
            <a:off x="6809418" y="1929871"/>
            <a:ext cx="4103223" cy="372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DF09559-24C8-477B-A9BB-89D4D60D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02" y="2225840"/>
            <a:ext cx="2570637" cy="38503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7382106" y="3144736"/>
            <a:ext cx="2889355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처방전 관리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C693AA-3BC2-4E79-8A38-7043C2618FA6}"/>
              </a:ext>
            </a:extLst>
          </p:cNvPr>
          <p:cNvCxnSpPr>
            <a:cxnSpLocks/>
          </p:cNvCxnSpPr>
          <p:nvPr/>
        </p:nvCxnSpPr>
        <p:spPr>
          <a:xfrm>
            <a:off x="5160975" y="1869207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7616870" y="3144736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처방전 관리</a:t>
            </a:r>
          </a:p>
        </p:txBody>
      </p:sp>
      <p:sp>
        <p:nvSpPr>
          <p:cNvPr id="30" name="Google Shape;203;p27">
            <a:extLst>
              <a:ext uri="{FF2B5EF4-FFF2-40B4-BE49-F238E27FC236}">
                <a16:creationId xmlns:a16="http://schemas.microsoft.com/office/drawing/2014/main" id="{C298AD23-0E41-4027-B807-45FB82791A76}"/>
              </a:ext>
            </a:extLst>
          </p:cNvPr>
          <p:cNvSpPr txBox="1">
            <a:spLocks/>
          </p:cNvSpPr>
          <p:nvPr/>
        </p:nvSpPr>
        <p:spPr>
          <a:xfrm>
            <a:off x="5457856" y="3890920"/>
            <a:ext cx="6729963" cy="8030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카메라로 찍은 처방전을 이용하여 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진단 기록과 복약이력을 저장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조회</a:t>
            </a:r>
            <a:endParaRPr 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8131439" y="239855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03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DC3D2A-4A3E-4D28-8FC1-6847CB9CA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09" y="1713090"/>
            <a:ext cx="2864071" cy="4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7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처방전 관리 기술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C137F5-BCD7-4E1B-9A74-F2B494505F43}"/>
              </a:ext>
            </a:extLst>
          </p:cNvPr>
          <p:cNvSpPr/>
          <p:nvPr/>
        </p:nvSpPr>
        <p:spPr>
          <a:xfrm>
            <a:off x="6666547" y="6073665"/>
            <a:ext cx="4510439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44FE47-C102-4076-BE62-2B85FA2A4944}"/>
              </a:ext>
            </a:extLst>
          </p:cNvPr>
          <p:cNvSpPr/>
          <p:nvPr/>
        </p:nvSpPr>
        <p:spPr>
          <a:xfrm>
            <a:off x="1583711" y="6073665"/>
            <a:ext cx="3289077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213;p27">
            <a:extLst>
              <a:ext uri="{FF2B5EF4-FFF2-40B4-BE49-F238E27FC236}">
                <a16:creationId xmlns:a16="http://schemas.microsoft.com/office/drawing/2014/main" id="{E2611C69-953F-44FE-AA1E-EE0E3FD6FF64}"/>
              </a:ext>
            </a:extLst>
          </p:cNvPr>
          <p:cNvSpPr txBox="1">
            <a:spLocks/>
          </p:cNvSpPr>
          <p:nvPr/>
        </p:nvSpPr>
        <p:spPr>
          <a:xfrm>
            <a:off x="2072996" y="6321816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Image Detection</a:t>
            </a:r>
          </a:p>
          <a:p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  <a:p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Google Shape;213;p27">
            <a:extLst>
              <a:ext uri="{FF2B5EF4-FFF2-40B4-BE49-F238E27FC236}">
                <a16:creationId xmlns:a16="http://schemas.microsoft.com/office/drawing/2014/main" id="{0E7D2A79-207E-42DD-9E8C-6C683E63A0B9}"/>
              </a:ext>
            </a:extLst>
          </p:cNvPr>
          <p:cNvSpPr txBox="1">
            <a:spLocks/>
          </p:cNvSpPr>
          <p:nvPr/>
        </p:nvSpPr>
        <p:spPr>
          <a:xfrm>
            <a:off x="6666547" y="6222530"/>
            <a:ext cx="4608220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OCR(Optical Recognition Software)</a:t>
            </a:r>
          </a:p>
          <a:p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6BD732B-36A2-4213-B297-1ED3955E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94"/>
          <a:stretch/>
        </p:blipFill>
        <p:spPr>
          <a:xfrm>
            <a:off x="1269392" y="1761218"/>
            <a:ext cx="3702505" cy="41624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C45425-B8C2-4521-B887-2C1B22DA3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21"/>
          <a:stretch/>
        </p:blipFill>
        <p:spPr>
          <a:xfrm>
            <a:off x="5910346" y="1600264"/>
            <a:ext cx="5830017" cy="432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5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C84B327-947E-47C5-B860-0A79CD97F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434" r="683"/>
          <a:stretch/>
        </p:blipFill>
        <p:spPr>
          <a:xfrm>
            <a:off x="1700886" y="2210583"/>
            <a:ext cx="2546262" cy="39616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7382107" y="3144736"/>
            <a:ext cx="2564772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04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복약 관리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C693AA-3BC2-4E79-8A38-7043C2618FA6}"/>
              </a:ext>
            </a:extLst>
          </p:cNvPr>
          <p:cNvCxnSpPr>
            <a:cxnSpLocks/>
          </p:cNvCxnSpPr>
          <p:nvPr/>
        </p:nvCxnSpPr>
        <p:spPr>
          <a:xfrm>
            <a:off x="5160975" y="1869207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7725157" y="3144736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복약 관리</a:t>
            </a:r>
          </a:p>
        </p:txBody>
      </p:sp>
      <p:sp>
        <p:nvSpPr>
          <p:cNvPr id="30" name="Google Shape;203;p27">
            <a:extLst>
              <a:ext uri="{FF2B5EF4-FFF2-40B4-BE49-F238E27FC236}">
                <a16:creationId xmlns:a16="http://schemas.microsoft.com/office/drawing/2014/main" id="{C298AD23-0E41-4027-B807-45FB82791A76}"/>
              </a:ext>
            </a:extLst>
          </p:cNvPr>
          <p:cNvSpPr txBox="1">
            <a:spLocks/>
          </p:cNvSpPr>
          <p:nvPr/>
        </p:nvSpPr>
        <p:spPr>
          <a:xfrm>
            <a:off x="5462037" y="3919069"/>
            <a:ext cx="6729963" cy="8030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처방전 내역과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AI Care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달력을 연동하여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각 날짜와 시간에 맞게 약과 진료를 알려주고 기록 할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endParaRPr 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8131439" y="239855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04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DC3D2A-4A3E-4D28-8FC1-6847CB9CA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81" y="1718991"/>
            <a:ext cx="2864071" cy="4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6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04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복약 관리 기술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112359-A9BC-41E7-B762-D4467EFD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01" y="1813624"/>
            <a:ext cx="3217423" cy="39571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2D41F4-E0AF-4723-A47F-57CC5F18B012}"/>
              </a:ext>
            </a:extLst>
          </p:cNvPr>
          <p:cNvSpPr/>
          <p:nvPr/>
        </p:nvSpPr>
        <p:spPr>
          <a:xfrm>
            <a:off x="4523801" y="6013507"/>
            <a:ext cx="3289077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213;p27">
            <a:extLst>
              <a:ext uri="{FF2B5EF4-FFF2-40B4-BE49-F238E27FC236}">
                <a16:creationId xmlns:a16="http://schemas.microsoft.com/office/drawing/2014/main" id="{02AA169A-1595-4BB4-AD18-5A7F2A787918}"/>
              </a:ext>
            </a:extLst>
          </p:cNvPr>
          <p:cNvSpPr txBox="1">
            <a:spLocks/>
          </p:cNvSpPr>
          <p:nvPr/>
        </p:nvSpPr>
        <p:spPr>
          <a:xfrm>
            <a:off x="4996670" y="6153374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Google Firebase</a:t>
            </a:r>
          </a:p>
          <a:p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628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2ED40D3-44FF-4A6B-A949-F56B16B81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751" b="1505"/>
          <a:stretch/>
        </p:blipFill>
        <p:spPr>
          <a:xfrm>
            <a:off x="1700887" y="2210583"/>
            <a:ext cx="2522193" cy="38533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7382106" y="3144736"/>
            <a:ext cx="2747315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05 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음성인식 검색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C693AA-3BC2-4E79-8A38-7043C2618FA6}"/>
              </a:ext>
            </a:extLst>
          </p:cNvPr>
          <p:cNvCxnSpPr>
            <a:cxnSpLocks/>
          </p:cNvCxnSpPr>
          <p:nvPr/>
        </p:nvCxnSpPr>
        <p:spPr>
          <a:xfrm>
            <a:off x="5160975" y="1869207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7362178" y="3158810"/>
            <a:ext cx="3592867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음성인식 검색</a:t>
            </a:r>
          </a:p>
        </p:txBody>
      </p:sp>
      <p:sp>
        <p:nvSpPr>
          <p:cNvPr id="30" name="Google Shape;203;p27">
            <a:extLst>
              <a:ext uri="{FF2B5EF4-FFF2-40B4-BE49-F238E27FC236}">
                <a16:creationId xmlns:a16="http://schemas.microsoft.com/office/drawing/2014/main" id="{C298AD23-0E41-4027-B807-45FB82791A76}"/>
              </a:ext>
            </a:extLst>
          </p:cNvPr>
          <p:cNvSpPr txBox="1">
            <a:spLocks/>
          </p:cNvSpPr>
          <p:nvPr/>
        </p:nvSpPr>
        <p:spPr>
          <a:xfrm>
            <a:off x="5462037" y="3919069"/>
            <a:ext cx="6729963" cy="8030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스마트폰 사용이 어려운 노년층과 시각 장애인을 위해 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음성인식으로 약을 검색 할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endParaRPr 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8131439" y="239855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05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DC3D2A-4A3E-4D28-8FC1-6847CB9CA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08" y="1713619"/>
            <a:ext cx="2864071" cy="4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43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05 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음성인식 검색 시간 비교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5" name="Google Shape;213;p27">
            <a:extLst>
              <a:ext uri="{FF2B5EF4-FFF2-40B4-BE49-F238E27FC236}">
                <a16:creationId xmlns:a16="http://schemas.microsoft.com/office/drawing/2014/main" id="{CFF9D5E1-4200-4868-8B5A-9D2390B044C7}"/>
              </a:ext>
            </a:extLst>
          </p:cNvPr>
          <p:cNvSpPr txBox="1">
            <a:spLocks/>
          </p:cNvSpPr>
          <p:nvPr/>
        </p:nvSpPr>
        <p:spPr>
          <a:xfrm>
            <a:off x="5768766" y="32384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VS</a:t>
            </a:r>
            <a:endParaRPr lang="ko-KR" altLang="en-US" sz="36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2B9ED97E-4C2E-4A72-A2C0-27D7E96DAC50}"/>
              </a:ext>
            </a:extLst>
          </p:cNvPr>
          <p:cNvSpPr txBox="1">
            <a:spLocks/>
          </p:cNvSpPr>
          <p:nvPr/>
        </p:nvSpPr>
        <p:spPr>
          <a:xfrm>
            <a:off x="2441264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직접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검색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72A9710-4A88-454A-BCEF-B8C0224AC977}"/>
              </a:ext>
            </a:extLst>
          </p:cNvPr>
          <p:cNvCxnSpPr>
            <a:cxnSpLocks/>
          </p:cNvCxnSpPr>
          <p:nvPr/>
        </p:nvCxnSpPr>
        <p:spPr>
          <a:xfrm flipH="1">
            <a:off x="2081379" y="5696999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5BF817-498F-4011-A1C5-F9B3A0A6C6B5}"/>
              </a:ext>
            </a:extLst>
          </p:cNvPr>
          <p:cNvCxnSpPr>
            <a:cxnSpLocks/>
          </p:cNvCxnSpPr>
          <p:nvPr/>
        </p:nvCxnSpPr>
        <p:spPr>
          <a:xfrm flipH="1">
            <a:off x="8365395" y="5709191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13;p27">
            <a:extLst>
              <a:ext uri="{FF2B5EF4-FFF2-40B4-BE49-F238E27FC236}">
                <a16:creationId xmlns:a16="http://schemas.microsoft.com/office/drawing/2014/main" id="{A9DDDAE0-8D6A-445E-A0E1-292BF65CB203}"/>
              </a:ext>
            </a:extLst>
          </p:cNvPr>
          <p:cNvSpPr txBox="1">
            <a:spLocks/>
          </p:cNvSpPr>
          <p:nvPr/>
        </p:nvSpPr>
        <p:spPr>
          <a:xfrm>
            <a:off x="2262636" y="59308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4 sec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sp>
        <p:nvSpPr>
          <p:cNvPr id="25" name="Google Shape;213;p27">
            <a:extLst>
              <a:ext uri="{FF2B5EF4-FFF2-40B4-BE49-F238E27FC236}">
                <a16:creationId xmlns:a16="http://schemas.microsoft.com/office/drawing/2014/main" id="{85EE6843-D047-4A77-9452-11C7E1FC52AD}"/>
              </a:ext>
            </a:extLst>
          </p:cNvPr>
          <p:cNvSpPr txBox="1">
            <a:spLocks/>
          </p:cNvSpPr>
          <p:nvPr/>
        </p:nvSpPr>
        <p:spPr>
          <a:xfrm>
            <a:off x="8717696" y="59308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2 sec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sp>
        <p:nvSpPr>
          <p:cNvPr id="26" name="Google Shape;213;p27">
            <a:extLst>
              <a:ext uri="{FF2B5EF4-FFF2-40B4-BE49-F238E27FC236}">
                <a16:creationId xmlns:a16="http://schemas.microsoft.com/office/drawing/2014/main" id="{41B41CD6-6B30-469E-BE19-6D954BA63F16}"/>
              </a:ext>
            </a:extLst>
          </p:cNvPr>
          <p:cNvSpPr txBox="1">
            <a:spLocks/>
          </p:cNvSpPr>
          <p:nvPr/>
        </p:nvSpPr>
        <p:spPr>
          <a:xfrm>
            <a:off x="8490267" y="5212889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음성인식 검색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A255FDC-92EA-4E22-8929-E9EB1251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71" y="1919965"/>
            <a:ext cx="2624165" cy="309794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F1AB7C-36B4-4F73-8C94-BF673C6A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601" y="1906523"/>
            <a:ext cx="2572117" cy="321988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B635B8-D592-4C4F-8F76-EF50680B0A89}"/>
              </a:ext>
            </a:extLst>
          </p:cNvPr>
          <p:cNvGrpSpPr/>
          <p:nvPr/>
        </p:nvGrpSpPr>
        <p:grpSpPr>
          <a:xfrm>
            <a:off x="1736492" y="1763118"/>
            <a:ext cx="10277548" cy="3544347"/>
            <a:chOff x="4319627" y="128549"/>
            <a:chExt cx="9883772" cy="336730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6543DF2-60A6-4995-9439-C60C6EC796F3}"/>
                </a:ext>
              </a:extLst>
            </p:cNvPr>
            <p:cNvSpPr/>
            <p:nvPr/>
          </p:nvSpPr>
          <p:spPr>
            <a:xfrm flipH="1" flipV="1">
              <a:off x="4319627" y="128549"/>
              <a:ext cx="8825577" cy="33673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AE258C-870E-451B-8BE3-B6985E50927A}"/>
                </a:ext>
              </a:extLst>
            </p:cNvPr>
            <p:cNvSpPr txBox="1"/>
            <p:nvPr/>
          </p:nvSpPr>
          <p:spPr>
            <a:xfrm>
              <a:off x="7278275" y="1228755"/>
              <a:ext cx="6925124" cy="964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icrosoft GothicNeo" panose="020B0500000101010101" pitchFamily="50" charset="-127"/>
                </a:rPr>
                <a:t>2 sec</a:t>
              </a:r>
              <a:r>
                <a:rPr lang="ko-KR" altLang="en-US" sz="6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icrosoft GothicNeo" panose="020B0500000101010101" pitchFamily="50" charset="-127"/>
                </a:rPr>
                <a:t>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39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05 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음성인식 검색 기술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C89E5B-F737-492C-A1D9-D4A8F8F6B762}"/>
              </a:ext>
            </a:extLst>
          </p:cNvPr>
          <p:cNvSpPr/>
          <p:nvPr/>
        </p:nvSpPr>
        <p:spPr>
          <a:xfrm>
            <a:off x="3718740" y="5855384"/>
            <a:ext cx="5142254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E8BC44D5-6B6D-425C-86C0-A0137AC5B8C3}"/>
              </a:ext>
            </a:extLst>
          </p:cNvPr>
          <p:cNvSpPr txBox="1">
            <a:spLocks/>
          </p:cNvSpPr>
          <p:nvPr/>
        </p:nvSpPr>
        <p:spPr>
          <a:xfrm>
            <a:off x="3791649" y="5959626"/>
            <a:ext cx="5142254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Google Cloud Speech To Text(STT) API</a:t>
            </a:r>
          </a:p>
          <a:p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4722E4-0424-4816-8AB4-68637475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93" y="1671760"/>
            <a:ext cx="3429066" cy="368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5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26900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RESULT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 동영상 시연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0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40863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및 앱 소개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838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04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동영상 시연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RESULT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사용 동영상 시연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002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38753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EXPECTATION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62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05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기대효과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EXPECTATION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사회적</a:t>
            </a: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/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경제적 효과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0976B8-C620-4381-8011-0B735433C1F0}"/>
              </a:ext>
            </a:extLst>
          </p:cNvPr>
          <p:cNvCxnSpPr>
            <a:cxnSpLocks/>
          </p:cNvCxnSpPr>
          <p:nvPr/>
        </p:nvCxnSpPr>
        <p:spPr>
          <a:xfrm>
            <a:off x="6134530" y="1844823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13;p27">
            <a:extLst>
              <a:ext uri="{FF2B5EF4-FFF2-40B4-BE49-F238E27FC236}">
                <a16:creationId xmlns:a16="http://schemas.microsoft.com/office/drawing/2014/main" id="{9E4770FE-A655-4EDF-88C7-AC33439D0F6E}"/>
              </a:ext>
            </a:extLst>
          </p:cNvPr>
          <p:cNvSpPr txBox="1">
            <a:spLocks/>
          </p:cNvSpPr>
          <p:nvPr/>
        </p:nvSpPr>
        <p:spPr>
          <a:xfrm>
            <a:off x="2073613" y="208078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사회적 효과</a:t>
            </a:r>
          </a:p>
        </p:txBody>
      </p:sp>
      <p:sp>
        <p:nvSpPr>
          <p:cNvPr id="13" name="Google Shape;213;p27">
            <a:extLst>
              <a:ext uri="{FF2B5EF4-FFF2-40B4-BE49-F238E27FC236}">
                <a16:creationId xmlns:a16="http://schemas.microsoft.com/office/drawing/2014/main" id="{357B6F82-3334-490C-9C05-C07B436B53C4}"/>
              </a:ext>
            </a:extLst>
          </p:cNvPr>
          <p:cNvSpPr txBox="1">
            <a:spLocks/>
          </p:cNvSpPr>
          <p:nvPr/>
        </p:nvSpPr>
        <p:spPr>
          <a:xfrm>
            <a:off x="8133914" y="2105166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경제적 효과</a:t>
            </a:r>
          </a:p>
        </p:txBody>
      </p:sp>
      <p:sp>
        <p:nvSpPr>
          <p:cNvPr id="14" name="Google Shape;171;p24">
            <a:extLst>
              <a:ext uri="{FF2B5EF4-FFF2-40B4-BE49-F238E27FC236}">
                <a16:creationId xmlns:a16="http://schemas.microsoft.com/office/drawing/2014/main" id="{9E9658B9-ECB6-40F9-B6CF-6BEF49719D97}"/>
              </a:ext>
            </a:extLst>
          </p:cNvPr>
          <p:cNvSpPr txBox="1"/>
          <p:nvPr/>
        </p:nvSpPr>
        <p:spPr>
          <a:xfrm>
            <a:off x="668970" y="3636264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약물 사고 감소</a:t>
            </a:r>
            <a:endParaRPr lang="en-US" altLang="ko-KR" sz="2000" b="1" kern="0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2000" b="1" kern="0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평등한 의료 서비스 제공</a:t>
            </a:r>
            <a:endParaRPr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5" name="Google Shape;171;p24">
            <a:extLst>
              <a:ext uri="{FF2B5EF4-FFF2-40B4-BE49-F238E27FC236}">
                <a16:creationId xmlns:a16="http://schemas.microsoft.com/office/drawing/2014/main" id="{09B43CD6-988D-4210-8747-37983C9E9A9D}"/>
              </a:ext>
            </a:extLst>
          </p:cNvPr>
          <p:cNvSpPr txBox="1"/>
          <p:nvPr/>
        </p:nvSpPr>
        <p:spPr>
          <a:xfrm>
            <a:off x="6795241" y="3648393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시간 절감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(</a:t>
            </a: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약국 방문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/ </a:t>
            </a: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직접 검색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)</a:t>
            </a:r>
          </a:p>
          <a:p>
            <a:pPr algn="ctr" defTabSz="1219170" latinLnBrk="0">
              <a:buClr>
                <a:srgbClr val="000000"/>
              </a:buClr>
            </a:pPr>
            <a:endParaRPr lang="en-US" altLang="ko-KR" sz="2000" b="1" kern="0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비용 절감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(</a:t>
            </a: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처방전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/ </a:t>
            </a: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약 봉투 인쇄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)</a:t>
            </a:r>
          </a:p>
        </p:txBody>
      </p:sp>
      <p:pic>
        <p:nvPicPr>
          <p:cNvPr id="16" name="그래픽 15" descr="확인 표시">
            <a:extLst>
              <a:ext uri="{FF2B5EF4-FFF2-40B4-BE49-F238E27FC236}">
                <a16:creationId xmlns:a16="http://schemas.microsoft.com/office/drawing/2014/main" id="{F11D1C7A-0C29-4DA4-ADCD-E722DDD02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3613" y="3672777"/>
            <a:ext cx="267079" cy="267079"/>
          </a:xfrm>
          <a:prstGeom prst="rect">
            <a:avLst/>
          </a:prstGeom>
        </p:spPr>
      </p:pic>
      <p:pic>
        <p:nvPicPr>
          <p:cNvPr id="17" name="그래픽 16" descr="확인 표시">
            <a:extLst>
              <a:ext uri="{FF2B5EF4-FFF2-40B4-BE49-F238E27FC236}">
                <a16:creationId xmlns:a16="http://schemas.microsoft.com/office/drawing/2014/main" id="{4F695979-D99E-45BD-B1D5-F13783BE5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448" y="3672777"/>
            <a:ext cx="267079" cy="267079"/>
          </a:xfrm>
          <a:prstGeom prst="rect">
            <a:avLst/>
          </a:prstGeom>
        </p:spPr>
      </p:pic>
      <p:pic>
        <p:nvPicPr>
          <p:cNvPr id="18" name="그래픽 17" descr="확인 표시">
            <a:extLst>
              <a:ext uri="{FF2B5EF4-FFF2-40B4-BE49-F238E27FC236}">
                <a16:creationId xmlns:a16="http://schemas.microsoft.com/office/drawing/2014/main" id="{A7F2D983-0B8A-407F-8BCC-D5C8DADC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3612" y="4380443"/>
            <a:ext cx="267079" cy="267079"/>
          </a:xfrm>
          <a:prstGeom prst="rect">
            <a:avLst/>
          </a:prstGeom>
        </p:spPr>
      </p:pic>
      <p:pic>
        <p:nvPicPr>
          <p:cNvPr id="19" name="그래픽 18" descr="확인 표시">
            <a:extLst>
              <a:ext uri="{FF2B5EF4-FFF2-40B4-BE49-F238E27FC236}">
                <a16:creationId xmlns:a16="http://schemas.microsoft.com/office/drawing/2014/main" id="{84560F14-BB42-41E3-BBFF-D41C01259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448" y="4322468"/>
            <a:ext cx="267079" cy="26707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12733BD-B075-48C8-B0F8-0E19872A6830}"/>
              </a:ext>
            </a:extLst>
          </p:cNvPr>
          <p:cNvCxnSpPr>
            <a:cxnSpLocks/>
          </p:cNvCxnSpPr>
          <p:nvPr/>
        </p:nvCxnSpPr>
        <p:spPr>
          <a:xfrm>
            <a:off x="1857734" y="2670485"/>
            <a:ext cx="2525821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B39D5A-F404-4CEA-B69F-1F3ADC159F9F}"/>
              </a:ext>
            </a:extLst>
          </p:cNvPr>
          <p:cNvCxnSpPr>
            <a:cxnSpLocks/>
          </p:cNvCxnSpPr>
          <p:nvPr/>
        </p:nvCxnSpPr>
        <p:spPr>
          <a:xfrm>
            <a:off x="7895958" y="2701402"/>
            <a:ext cx="2525821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797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4440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BUSINESS MODEL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사업화 방안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32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06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사업화 방안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377377" cy="16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BUSINESS</a:t>
            </a:r>
            <a:r>
              <a:rPr lang="ko-KR" alt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MODEL</a:t>
            </a:r>
            <a:endParaRPr lang="en-US"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931918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Industry Life Cycle Analysis</a:t>
            </a:r>
          </a:p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산업성장주기 분석</a:t>
            </a:r>
            <a:endParaRPr lang="en-US" altLang="ko-KR" sz="20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endParaRPr lang="ko-KR" altLang="en-US"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0976B8-C620-4381-8011-0B735433C1F0}"/>
              </a:ext>
            </a:extLst>
          </p:cNvPr>
          <p:cNvCxnSpPr>
            <a:cxnSpLocks/>
          </p:cNvCxnSpPr>
          <p:nvPr/>
        </p:nvCxnSpPr>
        <p:spPr>
          <a:xfrm>
            <a:off x="6160656" y="1844823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ndustrial life cycle 이미지 검색결과">
            <a:extLst>
              <a:ext uri="{FF2B5EF4-FFF2-40B4-BE49-F238E27FC236}">
                <a16:creationId xmlns:a16="http://schemas.microsoft.com/office/drawing/2014/main" id="{059F4AB7-F7BE-4851-AA1D-0370B04B9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95" y="2004139"/>
            <a:ext cx="7447722" cy="339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4ADC227-97DF-4D89-A522-9121828A6AAA}"/>
              </a:ext>
            </a:extLst>
          </p:cNvPr>
          <p:cNvSpPr/>
          <p:nvPr/>
        </p:nvSpPr>
        <p:spPr>
          <a:xfrm>
            <a:off x="3892404" y="3194749"/>
            <a:ext cx="1011932" cy="10119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C8A0B3-1F1E-4694-9F55-D0B613FD6E6A}"/>
              </a:ext>
            </a:extLst>
          </p:cNvPr>
          <p:cNvGrpSpPr/>
          <p:nvPr/>
        </p:nvGrpSpPr>
        <p:grpSpPr>
          <a:xfrm>
            <a:off x="3979409" y="3307901"/>
            <a:ext cx="2466505" cy="997112"/>
            <a:chOff x="2393703" y="2609546"/>
            <a:chExt cx="3547810" cy="1434242"/>
          </a:xfrm>
        </p:grpSpPr>
        <p:pic>
          <p:nvPicPr>
            <p:cNvPr id="24" name="Google Shape;188;p25">
              <a:extLst>
                <a:ext uri="{FF2B5EF4-FFF2-40B4-BE49-F238E27FC236}">
                  <a16:creationId xmlns:a16="http://schemas.microsoft.com/office/drawing/2014/main" id="{1191B8FC-6741-4534-9599-0708D571C982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26" b="96667" l="2963" r="95185">
                          <a14:foregroundMark x1="82963" y1="8889" x2="50000" y2="6667"/>
                          <a14:foregroundMark x1="50000" y1="6667" x2="28519" y2="29259"/>
                          <a14:foregroundMark x1="28519" y1="29259" x2="31852" y2="60000"/>
                          <a14:foregroundMark x1="31852" y1="60000" x2="65926" y2="74074"/>
                          <a14:foregroundMark x1="65926" y1="74074" x2="67407" y2="37037"/>
                          <a14:foregroundMark x1="67407" y1="37037" x2="43704" y2="15556"/>
                          <a14:foregroundMark x1="43704" y1="15556" x2="23704" y2="42963"/>
                          <a14:foregroundMark x1="23704" y1="42963" x2="40000" y2="72593"/>
                          <a14:foregroundMark x1="40000" y1="72593" x2="61111" y2="62963"/>
                          <a14:foregroundMark x1="81111" y1="5556" x2="18889" y2="6667"/>
                          <a14:foregroundMark x1="18889" y1="6667" x2="5926" y2="35926"/>
                          <a14:foregroundMark x1="5926" y1="35926" x2="5556" y2="66667"/>
                          <a14:foregroundMark x1="5556" y1="66667" x2="30741" y2="84444"/>
                          <a14:foregroundMark x1="30741" y1="84444" x2="60741" y2="85926"/>
                          <a14:foregroundMark x1="60741" y1="85926" x2="92222" y2="80370"/>
                          <a14:foregroundMark x1="92222" y1="80370" x2="88148" y2="18148"/>
                          <a14:foregroundMark x1="88148" y1="18148" x2="81111" y2="6296"/>
                          <a14:foregroundMark x1="3333" y1="16296" x2="6667" y2="80000"/>
                          <a14:foregroundMark x1="6667" y1="80000" x2="28889" y2="99630"/>
                          <a14:foregroundMark x1="28889" y1="99630" x2="59630" y2="96667"/>
                          <a14:foregroundMark x1="59630" y1="96667" x2="21481" y2="93333"/>
                          <a14:foregroundMark x1="5185" y1="81481" x2="3333" y2="17778"/>
                          <a14:foregroundMark x1="20370" y1="15185" x2="21111" y2="22963"/>
                          <a14:foregroundMark x1="91111" y1="20000" x2="90000" y2="44074"/>
                          <a14:foregroundMark x1="93704" y1="24444" x2="94074" y2="80000"/>
                          <a14:foregroundMark x1="61111" y1="90741" x2="88519" y2="80000"/>
                          <a14:foregroundMark x1="88519" y1="80000" x2="88519" y2="78889"/>
                          <a14:foregroundMark x1="94815" y1="78519" x2="95185" y2="18148"/>
                          <a14:foregroundMark x1="95185" y1="18148" x2="95185" y2="1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5897" y="2609546"/>
              <a:ext cx="819454" cy="8194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71;p24">
              <a:extLst>
                <a:ext uri="{FF2B5EF4-FFF2-40B4-BE49-F238E27FC236}">
                  <a16:creationId xmlns:a16="http://schemas.microsoft.com/office/drawing/2014/main" id="{D6120471-2CBE-481E-BB95-63A7D6EAC01E}"/>
                </a:ext>
              </a:extLst>
            </p:cNvPr>
            <p:cNvSpPr txBox="1"/>
            <p:nvPr/>
          </p:nvSpPr>
          <p:spPr>
            <a:xfrm>
              <a:off x="2393703" y="3429000"/>
              <a:ext cx="3547810" cy="614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r>
                <a:rPr lang="en-US" altLang="ko-KR" sz="1200" kern="0" dirty="0">
                  <a:solidFill>
                    <a:schemeClr val="accent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parajita" panose="020B0502040204020203" pitchFamily="18" charset="0"/>
                  <a:sym typeface="Arial"/>
                </a:rPr>
                <a:t> AI CARE</a:t>
              </a:r>
              <a:endParaRPr sz="1200" kern="0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endParaRPr>
            </a:p>
          </p:txBody>
        </p:sp>
      </p:grpSp>
      <p:sp>
        <p:nvSpPr>
          <p:cNvPr id="26" name="Google Shape;213;p27">
            <a:extLst>
              <a:ext uri="{FF2B5EF4-FFF2-40B4-BE49-F238E27FC236}">
                <a16:creationId xmlns:a16="http://schemas.microsoft.com/office/drawing/2014/main" id="{5BFBF15D-A360-49D8-A333-80E7A9574838}"/>
              </a:ext>
            </a:extLst>
          </p:cNvPr>
          <p:cNvSpPr txBox="1">
            <a:spLocks/>
          </p:cNvSpPr>
          <p:nvPr/>
        </p:nvSpPr>
        <p:spPr>
          <a:xfrm>
            <a:off x="2268276" y="5761486"/>
            <a:ext cx="8355276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초기 성장기 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2800" b="1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First-Mover Advantage </a:t>
            </a:r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전략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채택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D42E5F4-555F-44CA-8CEE-20B3D0813EB4}"/>
              </a:ext>
            </a:extLst>
          </p:cNvPr>
          <p:cNvCxnSpPr>
            <a:cxnSpLocks/>
          </p:cNvCxnSpPr>
          <p:nvPr/>
        </p:nvCxnSpPr>
        <p:spPr>
          <a:xfrm>
            <a:off x="1607619" y="3700474"/>
            <a:ext cx="23717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0F2DBA0-0C69-4ADE-B2D3-37706868C816}"/>
              </a:ext>
            </a:extLst>
          </p:cNvPr>
          <p:cNvCxnSpPr>
            <a:cxnSpLocks/>
          </p:cNvCxnSpPr>
          <p:nvPr/>
        </p:nvCxnSpPr>
        <p:spPr>
          <a:xfrm flipV="1">
            <a:off x="1639106" y="3700474"/>
            <a:ext cx="0" cy="23091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8B4068D-6CA2-4775-9832-CEA9C56B785C}"/>
              </a:ext>
            </a:extLst>
          </p:cNvPr>
          <p:cNvCxnSpPr>
            <a:endCxn id="26" idx="1"/>
          </p:cNvCxnSpPr>
          <p:nvPr/>
        </p:nvCxnSpPr>
        <p:spPr>
          <a:xfrm>
            <a:off x="1639106" y="6009637"/>
            <a:ext cx="6291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063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06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사업화 방안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377377" cy="16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BUSINESS</a:t>
            </a:r>
            <a:r>
              <a:rPr lang="ko-KR" alt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MODEL</a:t>
            </a:r>
            <a:endParaRPr lang="en-US"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931918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경쟁사 분석</a:t>
            </a:r>
            <a:endParaRPr lang="ko-KR" altLang="en-US"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A881D3-7718-4453-A3B9-709D7F7B6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121" y="2906143"/>
            <a:ext cx="1013758" cy="10137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8895486-C007-4F3E-B224-6807F80E87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37" y="1200614"/>
            <a:ext cx="2265084" cy="4424815"/>
          </a:xfrm>
          <a:prstGeom prst="rect">
            <a:avLst/>
          </a:prstGeom>
        </p:spPr>
      </p:pic>
      <p:sp>
        <p:nvSpPr>
          <p:cNvPr id="19" name="곱하기 5">
            <a:extLst>
              <a:ext uri="{FF2B5EF4-FFF2-40B4-BE49-F238E27FC236}">
                <a16:creationId xmlns:a16="http://schemas.microsoft.com/office/drawing/2014/main" id="{571D4A99-1C86-4490-8857-022A767D5768}"/>
              </a:ext>
            </a:extLst>
          </p:cNvPr>
          <p:cNvSpPr/>
          <p:nvPr/>
        </p:nvSpPr>
        <p:spPr>
          <a:xfrm>
            <a:off x="5251695" y="2667126"/>
            <a:ext cx="1627165" cy="1596774"/>
          </a:xfrm>
          <a:prstGeom prst="mathMultiply">
            <a:avLst>
              <a:gd name="adj1" fmla="val 92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/>
          </a:p>
        </p:txBody>
      </p:sp>
      <p:sp>
        <p:nvSpPr>
          <p:cNvPr id="20" name="Google Shape;213;p27">
            <a:extLst>
              <a:ext uri="{FF2B5EF4-FFF2-40B4-BE49-F238E27FC236}">
                <a16:creationId xmlns:a16="http://schemas.microsoft.com/office/drawing/2014/main" id="{FF5B0829-D81E-48DA-A84F-8165040D3336}"/>
              </a:ext>
            </a:extLst>
          </p:cNvPr>
          <p:cNvSpPr txBox="1">
            <a:spLocks/>
          </p:cNvSpPr>
          <p:nvPr/>
        </p:nvSpPr>
        <p:spPr>
          <a:xfrm>
            <a:off x="1954875" y="5983816"/>
            <a:ext cx="8355276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Google Play Store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에 유사 어플 </a:t>
            </a:r>
            <a:r>
              <a:rPr lang="ko-KR" altLang="en-US" sz="28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없음 </a:t>
            </a:r>
            <a:endParaRPr lang="en-US" altLang="ko-KR" sz="28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800" b="1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First-Mover Advantage </a:t>
            </a:r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전략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채택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43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06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사업화 방안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377377" cy="16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BUSINESS</a:t>
            </a:r>
            <a:r>
              <a:rPr lang="ko-KR" alt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MODEL</a:t>
            </a:r>
            <a:endParaRPr lang="en-US"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931918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TARGETING</a:t>
            </a:r>
            <a:endParaRPr lang="ko-KR" altLang="en-US"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1" name="Google Shape;200;p27">
            <a:extLst>
              <a:ext uri="{FF2B5EF4-FFF2-40B4-BE49-F238E27FC236}">
                <a16:creationId xmlns:a16="http://schemas.microsoft.com/office/drawing/2014/main" id="{1BAF5A59-B715-449B-B932-66CCF151D4B0}"/>
              </a:ext>
            </a:extLst>
          </p:cNvPr>
          <p:cNvSpPr txBox="1">
            <a:spLocks/>
          </p:cNvSpPr>
          <p:nvPr/>
        </p:nvSpPr>
        <p:spPr>
          <a:xfrm>
            <a:off x="5196375" y="5512997"/>
            <a:ext cx="2063166" cy="109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latinLnBrk="0"/>
            <a:r>
              <a:rPr lang="ko-KR" altLang="en-US" sz="14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복용 방법과 기능을   까먹어서 약국에 자주 물어보러 오시는 노년층</a:t>
            </a:r>
            <a:endParaRPr lang="en-US" altLang="ko-KR"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Google Shape;202;p27">
            <a:extLst>
              <a:ext uri="{FF2B5EF4-FFF2-40B4-BE49-F238E27FC236}">
                <a16:creationId xmlns:a16="http://schemas.microsoft.com/office/drawing/2014/main" id="{51D23DB1-E0A4-4B33-B546-9EC2B492EDEB}"/>
              </a:ext>
            </a:extLst>
          </p:cNvPr>
          <p:cNvSpPr txBox="1">
            <a:spLocks/>
          </p:cNvSpPr>
          <p:nvPr/>
        </p:nvSpPr>
        <p:spPr>
          <a:xfrm>
            <a:off x="2756648" y="2847525"/>
            <a:ext cx="2281612" cy="8944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133"/>
              </a:spcAft>
              <a:buClr>
                <a:schemeClr val="dk1"/>
              </a:buClr>
              <a:buSzPts val="1100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약물 오남용 사고 빈도가 가장 높은 </a:t>
            </a:r>
            <a:r>
              <a:rPr lang="en-US" altLang="ko-KR" sz="14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10-20</a:t>
            </a:r>
            <a:r>
              <a:rPr lang="ko-KR" altLang="en-US" sz="14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대</a:t>
            </a:r>
            <a:endParaRPr 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Google Shape;204;p27">
            <a:extLst>
              <a:ext uri="{FF2B5EF4-FFF2-40B4-BE49-F238E27FC236}">
                <a16:creationId xmlns:a16="http://schemas.microsoft.com/office/drawing/2014/main" id="{CD0447FA-8C80-4BAB-83A6-53B1EEF38C0A}"/>
              </a:ext>
            </a:extLst>
          </p:cNvPr>
          <p:cNvSpPr/>
          <p:nvPr/>
        </p:nvSpPr>
        <p:spPr>
          <a:xfrm>
            <a:off x="5600088" y="3833902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Google Shape;206;p27">
            <a:extLst>
              <a:ext uri="{FF2B5EF4-FFF2-40B4-BE49-F238E27FC236}">
                <a16:creationId xmlns:a16="http://schemas.microsoft.com/office/drawing/2014/main" id="{A456312E-0566-4576-856E-7D89634850F2}"/>
              </a:ext>
            </a:extLst>
          </p:cNvPr>
          <p:cNvSpPr/>
          <p:nvPr/>
        </p:nvSpPr>
        <p:spPr>
          <a:xfrm>
            <a:off x="3203295" y="1443544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Google Shape;211;p27">
            <a:extLst>
              <a:ext uri="{FF2B5EF4-FFF2-40B4-BE49-F238E27FC236}">
                <a16:creationId xmlns:a16="http://schemas.microsoft.com/office/drawing/2014/main" id="{B4194DA1-E042-4E6A-9938-2942E050741E}"/>
              </a:ext>
            </a:extLst>
          </p:cNvPr>
          <p:cNvSpPr txBox="1">
            <a:spLocks/>
          </p:cNvSpPr>
          <p:nvPr/>
        </p:nvSpPr>
        <p:spPr>
          <a:xfrm>
            <a:off x="5681758" y="5031584"/>
            <a:ext cx="1092400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노년층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E261C993-2DC2-431C-BCD1-F5E5855ECF93}"/>
              </a:ext>
            </a:extLst>
          </p:cNvPr>
          <p:cNvSpPr txBox="1">
            <a:spLocks/>
          </p:cNvSpPr>
          <p:nvPr/>
        </p:nvSpPr>
        <p:spPr>
          <a:xfrm>
            <a:off x="3203295" y="2705962"/>
            <a:ext cx="1353274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10-20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대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Google Shape;203;p27">
            <a:extLst>
              <a:ext uri="{FF2B5EF4-FFF2-40B4-BE49-F238E27FC236}">
                <a16:creationId xmlns:a16="http://schemas.microsoft.com/office/drawing/2014/main" id="{BF158409-DC5C-4838-ACD7-2FF83C89060E}"/>
              </a:ext>
            </a:extLst>
          </p:cNvPr>
          <p:cNvSpPr txBox="1">
            <a:spLocks/>
          </p:cNvSpPr>
          <p:nvPr/>
        </p:nvSpPr>
        <p:spPr>
          <a:xfrm>
            <a:off x="9359724" y="5433295"/>
            <a:ext cx="2254759" cy="91504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약국과 거리가 멀어     약에 대한 궁금증을     해소 하기 어려운 사람들</a:t>
            </a:r>
            <a:endParaRPr 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Google Shape;207;p27">
            <a:extLst>
              <a:ext uri="{FF2B5EF4-FFF2-40B4-BE49-F238E27FC236}">
                <a16:creationId xmlns:a16="http://schemas.microsoft.com/office/drawing/2014/main" id="{6E6BAEBB-D93F-431D-98CE-6123D51F6619}"/>
              </a:ext>
            </a:extLst>
          </p:cNvPr>
          <p:cNvSpPr/>
          <p:nvPr/>
        </p:nvSpPr>
        <p:spPr>
          <a:xfrm>
            <a:off x="9812559" y="3835740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Google Shape;214;p27">
            <a:extLst>
              <a:ext uri="{FF2B5EF4-FFF2-40B4-BE49-F238E27FC236}">
                <a16:creationId xmlns:a16="http://schemas.microsoft.com/office/drawing/2014/main" id="{F0AEC031-66BD-4CA3-86A1-581312AABC56}"/>
              </a:ext>
            </a:extLst>
          </p:cNvPr>
          <p:cNvSpPr txBox="1">
            <a:spLocks/>
          </p:cNvSpPr>
          <p:nvPr/>
        </p:nvSpPr>
        <p:spPr>
          <a:xfrm>
            <a:off x="9021724" y="5065620"/>
            <a:ext cx="2811687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약국에 접근성 낮은 거주자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078694-B216-4431-8FB6-87448D184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88" y="4066230"/>
            <a:ext cx="594000" cy="594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AFABF0-E37E-46A1-8F1F-715D1A423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63" y="4085454"/>
            <a:ext cx="599287" cy="5992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7459593-3E51-4199-8155-2F6BC61CC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55" y="1675182"/>
            <a:ext cx="614880" cy="614880"/>
          </a:xfrm>
          <a:prstGeom prst="rect">
            <a:avLst/>
          </a:prstGeom>
        </p:spPr>
      </p:pic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3C9C9042-4C3D-4A07-9F04-76E25C36F577}"/>
              </a:ext>
            </a:extLst>
          </p:cNvPr>
          <p:cNvSpPr/>
          <p:nvPr/>
        </p:nvSpPr>
        <p:spPr>
          <a:xfrm>
            <a:off x="9716650" y="3760706"/>
            <a:ext cx="1256090" cy="1280567"/>
          </a:xfrm>
          <a:prstGeom prst="mathMultiply">
            <a:avLst>
              <a:gd name="adj1" fmla="val 3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Google Shape;203;p27">
            <a:extLst>
              <a:ext uri="{FF2B5EF4-FFF2-40B4-BE49-F238E27FC236}">
                <a16:creationId xmlns:a16="http://schemas.microsoft.com/office/drawing/2014/main" id="{2F6F6358-5711-4BAD-9276-82D1A6899611}"/>
              </a:ext>
            </a:extLst>
          </p:cNvPr>
          <p:cNvSpPr txBox="1">
            <a:spLocks/>
          </p:cNvSpPr>
          <p:nvPr/>
        </p:nvSpPr>
        <p:spPr>
          <a:xfrm>
            <a:off x="384081" y="5444033"/>
            <a:ext cx="2811687" cy="8196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약에 대한 정보가 많이             필요한 약국 및 의료기관 종사자</a:t>
            </a:r>
            <a:endParaRPr 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Google Shape;207;p27">
            <a:extLst>
              <a:ext uri="{FF2B5EF4-FFF2-40B4-BE49-F238E27FC236}">
                <a16:creationId xmlns:a16="http://schemas.microsoft.com/office/drawing/2014/main" id="{61A6BAB6-3AF8-4592-9B24-F6C8D4C5A0D7}"/>
              </a:ext>
            </a:extLst>
          </p:cNvPr>
          <p:cNvSpPr/>
          <p:nvPr/>
        </p:nvSpPr>
        <p:spPr>
          <a:xfrm>
            <a:off x="1106696" y="3866338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Google Shape;214;p27">
            <a:extLst>
              <a:ext uri="{FF2B5EF4-FFF2-40B4-BE49-F238E27FC236}">
                <a16:creationId xmlns:a16="http://schemas.microsoft.com/office/drawing/2014/main" id="{2301AE7C-C744-4A2F-8801-25F055521F63}"/>
              </a:ext>
            </a:extLst>
          </p:cNvPr>
          <p:cNvSpPr txBox="1">
            <a:spLocks/>
          </p:cNvSpPr>
          <p:nvPr/>
        </p:nvSpPr>
        <p:spPr>
          <a:xfrm>
            <a:off x="313066" y="5086745"/>
            <a:ext cx="2811687" cy="4262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약국 및 의료기관 종사자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7E36D0-7652-4911-A7E6-546B70203139}"/>
              </a:ext>
            </a:extLst>
          </p:cNvPr>
          <p:cNvGrpSpPr/>
          <p:nvPr/>
        </p:nvGrpSpPr>
        <p:grpSpPr>
          <a:xfrm>
            <a:off x="1204449" y="4105892"/>
            <a:ext cx="868257" cy="583110"/>
            <a:chOff x="7718093" y="1225071"/>
            <a:chExt cx="1048260" cy="61388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528F265-4385-40AB-B717-8F412B2F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738" y="1225071"/>
              <a:ext cx="554615" cy="61388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1AB71A4-ED11-45AD-90B6-58F02ACE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093" y="1232962"/>
              <a:ext cx="554614" cy="592231"/>
            </a:xfrm>
            <a:prstGeom prst="rect">
              <a:avLst/>
            </a:prstGeom>
          </p:spPr>
        </p:pic>
      </p:grpSp>
      <p:sp>
        <p:nvSpPr>
          <p:cNvPr id="34" name="Google Shape;201;p27">
            <a:extLst>
              <a:ext uri="{FF2B5EF4-FFF2-40B4-BE49-F238E27FC236}">
                <a16:creationId xmlns:a16="http://schemas.microsoft.com/office/drawing/2014/main" id="{73A4E9C7-C2C8-4075-A4EC-DCC1C7CC88EE}"/>
              </a:ext>
            </a:extLst>
          </p:cNvPr>
          <p:cNvSpPr txBox="1">
            <a:spLocks/>
          </p:cNvSpPr>
          <p:nvPr/>
        </p:nvSpPr>
        <p:spPr>
          <a:xfrm>
            <a:off x="7049988" y="2824996"/>
            <a:ext cx="2385363" cy="7246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자신의 건강에 관심이 많은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Health-conscious</a:t>
            </a:r>
            <a:endParaRPr 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Google Shape;205;p27">
            <a:extLst>
              <a:ext uri="{FF2B5EF4-FFF2-40B4-BE49-F238E27FC236}">
                <a16:creationId xmlns:a16="http://schemas.microsoft.com/office/drawing/2014/main" id="{5EB9EB2A-8A2C-4CB5-82F5-5706809CD1E6}"/>
              </a:ext>
            </a:extLst>
          </p:cNvPr>
          <p:cNvSpPr/>
          <p:nvPr/>
        </p:nvSpPr>
        <p:spPr>
          <a:xfrm>
            <a:off x="7762183" y="1431675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Google Shape;212;p27">
            <a:extLst>
              <a:ext uri="{FF2B5EF4-FFF2-40B4-BE49-F238E27FC236}">
                <a16:creationId xmlns:a16="http://schemas.microsoft.com/office/drawing/2014/main" id="{519E305E-BBF9-4303-8DFB-CB7BC817E198}"/>
              </a:ext>
            </a:extLst>
          </p:cNvPr>
          <p:cNvSpPr txBox="1">
            <a:spLocks/>
          </p:cNvSpPr>
          <p:nvPr/>
        </p:nvSpPr>
        <p:spPr>
          <a:xfrm>
            <a:off x="7151965" y="2691591"/>
            <a:ext cx="2170906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Health-conscious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6FEA426-57FD-4262-93E8-CA4CCDB443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67" y="1599875"/>
            <a:ext cx="724041" cy="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3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92BE0219-9F68-414D-AB27-61BB52AC75D0}"/>
              </a:ext>
            </a:extLst>
          </p:cNvPr>
          <p:cNvSpPr/>
          <p:nvPr/>
        </p:nvSpPr>
        <p:spPr>
          <a:xfrm>
            <a:off x="713995" y="2871156"/>
            <a:ext cx="4544289" cy="870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06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사업화 방안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377377" cy="16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BUSINESS</a:t>
            </a:r>
            <a:r>
              <a:rPr lang="ko-KR" alt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MODEL</a:t>
            </a:r>
            <a:endParaRPr lang="en-US"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931918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POSITIONING</a:t>
            </a:r>
            <a:endParaRPr lang="ko-KR" altLang="en-US"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A1C663F-B148-4E12-9A2E-9FEBBB039D2A}"/>
              </a:ext>
            </a:extLst>
          </p:cNvPr>
          <p:cNvGrpSpPr/>
          <p:nvPr/>
        </p:nvGrpSpPr>
        <p:grpSpPr>
          <a:xfrm>
            <a:off x="6767990" y="1389710"/>
            <a:ext cx="4704047" cy="4704047"/>
            <a:chOff x="6505575" y="944363"/>
            <a:chExt cx="5460283" cy="5460283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F656D40-7AF7-4E93-A82E-AEA84A0DD1CD}"/>
                </a:ext>
              </a:extLst>
            </p:cNvPr>
            <p:cNvSpPr/>
            <p:nvPr/>
          </p:nvSpPr>
          <p:spPr>
            <a:xfrm>
              <a:off x="6753882" y="1311494"/>
              <a:ext cx="4860000" cy="4860000"/>
            </a:xfrm>
            <a:prstGeom prst="rect">
              <a:avLst/>
            </a:prstGeom>
            <a:pattFill prst="pct25">
              <a:fgClr>
                <a:schemeClr val="accent3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0BF4E99F-1A4F-4494-940A-F6BFAA2FCCA7}"/>
                </a:ext>
              </a:extLst>
            </p:cNvPr>
            <p:cNvCxnSpPr/>
            <p:nvPr/>
          </p:nvCxnSpPr>
          <p:spPr>
            <a:xfrm flipV="1">
              <a:off x="9183882" y="944363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E0F18C9-0713-4581-B668-593E28A6D438}"/>
                </a:ext>
              </a:extLst>
            </p:cNvPr>
            <p:cNvCxnSpPr/>
            <p:nvPr/>
          </p:nvCxnSpPr>
          <p:spPr>
            <a:xfrm rot="5400000" flipV="1">
              <a:off x="9235717" y="1111968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Google Shape;213;p27">
            <a:extLst>
              <a:ext uri="{FF2B5EF4-FFF2-40B4-BE49-F238E27FC236}">
                <a16:creationId xmlns:a16="http://schemas.microsoft.com/office/drawing/2014/main" id="{AB6C0CB6-5364-49FA-8924-423B5C268E44}"/>
              </a:ext>
            </a:extLst>
          </p:cNvPr>
          <p:cNvSpPr txBox="1">
            <a:spLocks/>
          </p:cNvSpPr>
          <p:nvPr/>
        </p:nvSpPr>
        <p:spPr>
          <a:xfrm>
            <a:off x="8663850" y="6114378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PRICE</a:t>
            </a:r>
            <a:endParaRPr lang="ko-KR" alt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Google Shape;213;p27">
            <a:extLst>
              <a:ext uri="{FF2B5EF4-FFF2-40B4-BE49-F238E27FC236}">
                <a16:creationId xmlns:a16="http://schemas.microsoft.com/office/drawing/2014/main" id="{B4074A9F-FB7C-4CD1-BFDF-DFC450451887}"/>
              </a:ext>
            </a:extLst>
          </p:cNvPr>
          <p:cNvSpPr txBox="1">
            <a:spLocks/>
          </p:cNvSpPr>
          <p:nvPr/>
        </p:nvSpPr>
        <p:spPr>
          <a:xfrm>
            <a:off x="5498733" y="3637974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QUALITY</a:t>
            </a:r>
            <a:endParaRPr lang="ko-KR" alt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Google Shape;213;p27">
            <a:extLst>
              <a:ext uri="{FF2B5EF4-FFF2-40B4-BE49-F238E27FC236}">
                <a16:creationId xmlns:a16="http://schemas.microsoft.com/office/drawing/2014/main" id="{6523467D-4D34-4970-8278-931F6139A4B9}"/>
              </a:ext>
            </a:extLst>
          </p:cNvPr>
          <p:cNvSpPr txBox="1">
            <a:spLocks/>
          </p:cNvSpPr>
          <p:nvPr/>
        </p:nvSpPr>
        <p:spPr>
          <a:xfrm>
            <a:off x="8353530" y="1299701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HIGH</a:t>
            </a:r>
            <a:endParaRPr lang="ko-KR" altLang="en-US" sz="1600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8" name="Google Shape;213;p27">
            <a:extLst>
              <a:ext uri="{FF2B5EF4-FFF2-40B4-BE49-F238E27FC236}">
                <a16:creationId xmlns:a16="http://schemas.microsoft.com/office/drawing/2014/main" id="{CDB49737-2B52-4CFF-B16E-4740F576C96A}"/>
              </a:ext>
            </a:extLst>
          </p:cNvPr>
          <p:cNvSpPr txBox="1">
            <a:spLocks/>
          </p:cNvSpPr>
          <p:nvPr/>
        </p:nvSpPr>
        <p:spPr>
          <a:xfrm>
            <a:off x="8353530" y="5454875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LOW</a:t>
            </a:r>
            <a:endParaRPr lang="ko-KR" altLang="en-US" sz="1600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9" name="Google Shape;213;p27">
            <a:extLst>
              <a:ext uri="{FF2B5EF4-FFF2-40B4-BE49-F238E27FC236}">
                <a16:creationId xmlns:a16="http://schemas.microsoft.com/office/drawing/2014/main" id="{A5BFCCF8-FBBA-4956-945F-D40A906CDC3D}"/>
              </a:ext>
            </a:extLst>
          </p:cNvPr>
          <p:cNvSpPr txBox="1">
            <a:spLocks/>
          </p:cNvSpPr>
          <p:nvPr/>
        </p:nvSpPr>
        <p:spPr>
          <a:xfrm>
            <a:off x="10462100" y="347983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HIGH</a:t>
            </a:r>
            <a:endParaRPr lang="ko-KR" altLang="en-US" sz="1600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Google Shape;213;p27">
            <a:extLst>
              <a:ext uri="{FF2B5EF4-FFF2-40B4-BE49-F238E27FC236}">
                <a16:creationId xmlns:a16="http://schemas.microsoft.com/office/drawing/2014/main" id="{FA805AD2-C77A-4D0B-BB4B-4CF8C6A9F81F}"/>
              </a:ext>
            </a:extLst>
          </p:cNvPr>
          <p:cNvSpPr txBox="1">
            <a:spLocks/>
          </p:cNvSpPr>
          <p:nvPr/>
        </p:nvSpPr>
        <p:spPr>
          <a:xfrm>
            <a:off x="6981907" y="3443283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LOW</a:t>
            </a:r>
            <a:endParaRPr lang="ko-KR" altLang="en-US" sz="1600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5B8C2C3-F2D0-4D5F-8B47-626FEA28E67B}"/>
              </a:ext>
            </a:extLst>
          </p:cNvPr>
          <p:cNvSpPr/>
          <p:nvPr/>
        </p:nvSpPr>
        <p:spPr>
          <a:xfrm>
            <a:off x="10103089" y="4805113"/>
            <a:ext cx="1011932" cy="1011932"/>
          </a:xfrm>
          <a:prstGeom prst="ellipse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0A01359-D76C-40BA-B01C-D33D410DFD61}"/>
              </a:ext>
            </a:extLst>
          </p:cNvPr>
          <p:cNvGrpSpPr/>
          <p:nvPr/>
        </p:nvGrpSpPr>
        <p:grpSpPr>
          <a:xfrm>
            <a:off x="10199893" y="4927506"/>
            <a:ext cx="2466505" cy="997112"/>
            <a:chOff x="2393703" y="2609546"/>
            <a:chExt cx="3547810" cy="1434242"/>
          </a:xfrm>
        </p:grpSpPr>
        <p:pic>
          <p:nvPicPr>
            <p:cNvPr id="52" name="Google Shape;188;p25">
              <a:extLst>
                <a:ext uri="{FF2B5EF4-FFF2-40B4-BE49-F238E27FC236}">
                  <a16:creationId xmlns:a16="http://schemas.microsoft.com/office/drawing/2014/main" id="{367F2FCB-8CB8-441C-9099-55568898D31E}"/>
                </a:ext>
              </a:extLst>
            </p:cNvPr>
            <p:cNvPicPr preferRelativeResize="0"/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26" b="96667" l="2963" r="95185">
                          <a14:foregroundMark x1="82963" y1="8889" x2="50000" y2="6667"/>
                          <a14:foregroundMark x1="50000" y1="6667" x2="28519" y2="29259"/>
                          <a14:foregroundMark x1="28519" y1="29259" x2="31852" y2="60000"/>
                          <a14:foregroundMark x1="31852" y1="60000" x2="65926" y2="74074"/>
                          <a14:foregroundMark x1="65926" y1="74074" x2="67407" y2="37037"/>
                          <a14:foregroundMark x1="67407" y1="37037" x2="43704" y2="15556"/>
                          <a14:foregroundMark x1="43704" y1="15556" x2="23704" y2="42963"/>
                          <a14:foregroundMark x1="23704" y1="42963" x2="40000" y2="72593"/>
                          <a14:foregroundMark x1="40000" y1="72593" x2="61111" y2="62963"/>
                          <a14:foregroundMark x1="81111" y1="5556" x2="18889" y2="6667"/>
                          <a14:foregroundMark x1="18889" y1="6667" x2="5926" y2="35926"/>
                          <a14:foregroundMark x1="5926" y1="35926" x2="5556" y2="66667"/>
                          <a14:foregroundMark x1="5556" y1="66667" x2="30741" y2="84444"/>
                          <a14:foregroundMark x1="30741" y1="84444" x2="60741" y2="85926"/>
                          <a14:foregroundMark x1="60741" y1="85926" x2="92222" y2="80370"/>
                          <a14:foregroundMark x1="92222" y1="80370" x2="88148" y2="18148"/>
                          <a14:foregroundMark x1="88148" y1="18148" x2="81111" y2="6296"/>
                          <a14:foregroundMark x1="3333" y1="16296" x2="6667" y2="80000"/>
                          <a14:foregroundMark x1="6667" y1="80000" x2="28889" y2="99630"/>
                          <a14:foregroundMark x1="28889" y1="99630" x2="59630" y2="96667"/>
                          <a14:foregroundMark x1="59630" y1="96667" x2="21481" y2="93333"/>
                          <a14:foregroundMark x1="5185" y1="81481" x2="3333" y2="17778"/>
                          <a14:foregroundMark x1="20370" y1="15185" x2="21111" y2="22963"/>
                          <a14:foregroundMark x1="91111" y1="20000" x2="90000" y2="44074"/>
                          <a14:foregroundMark x1="93704" y1="24444" x2="94074" y2="80000"/>
                          <a14:foregroundMark x1="61111" y1="90741" x2="88519" y2="80000"/>
                          <a14:foregroundMark x1="88519" y1="80000" x2="88519" y2="78889"/>
                          <a14:foregroundMark x1="94815" y1="78519" x2="95185" y2="18148"/>
                          <a14:foregroundMark x1="95185" y1="18148" x2="95185" y2="1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5897" y="2609546"/>
              <a:ext cx="819454" cy="8194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171;p24">
              <a:extLst>
                <a:ext uri="{FF2B5EF4-FFF2-40B4-BE49-F238E27FC236}">
                  <a16:creationId xmlns:a16="http://schemas.microsoft.com/office/drawing/2014/main" id="{3BDADC36-47FD-4454-86E8-ABFF428FDB06}"/>
                </a:ext>
              </a:extLst>
            </p:cNvPr>
            <p:cNvSpPr txBox="1"/>
            <p:nvPr/>
          </p:nvSpPr>
          <p:spPr>
            <a:xfrm>
              <a:off x="2393703" y="3429000"/>
              <a:ext cx="3547810" cy="614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r>
                <a:rPr lang="en-US" altLang="ko-KR" sz="1200" kern="0" dirty="0">
                  <a:solidFill>
                    <a:schemeClr val="accent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parajita" panose="020B0502040204020203" pitchFamily="18" charset="0"/>
                  <a:sym typeface="Arial"/>
                </a:rPr>
                <a:t> AI CARE</a:t>
              </a:r>
              <a:endParaRPr sz="1200" kern="0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endParaRPr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C5AC059B-3E99-48E9-A296-F71C9838FB0A}"/>
              </a:ext>
            </a:extLst>
          </p:cNvPr>
          <p:cNvSpPr/>
          <p:nvPr/>
        </p:nvSpPr>
        <p:spPr>
          <a:xfrm>
            <a:off x="7986218" y="4232542"/>
            <a:ext cx="782567" cy="7825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</a:t>
            </a:r>
            <a:endParaRPr lang="ko-KR" altLang="en-US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8791C3C-F5AE-452F-B510-BD1F15799921}"/>
              </a:ext>
            </a:extLst>
          </p:cNvPr>
          <p:cNvSpPr/>
          <p:nvPr/>
        </p:nvSpPr>
        <p:spPr>
          <a:xfrm>
            <a:off x="9211959" y="3125795"/>
            <a:ext cx="615939" cy="61593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</a:t>
            </a:r>
            <a:endParaRPr lang="ko-KR" altLang="en-US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D8CFBC0-38BE-4AF4-BD38-A1DC0100601A}"/>
              </a:ext>
            </a:extLst>
          </p:cNvPr>
          <p:cNvSpPr/>
          <p:nvPr/>
        </p:nvSpPr>
        <p:spPr>
          <a:xfrm>
            <a:off x="9285564" y="4097867"/>
            <a:ext cx="269350" cy="2693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</a:t>
            </a:r>
            <a:endParaRPr lang="ko-KR" altLang="en-US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8" name="Google Shape;213;p27">
            <a:extLst>
              <a:ext uri="{FF2B5EF4-FFF2-40B4-BE49-F238E27FC236}">
                <a16:creationId xmlns:a16="http://schemas.microsoft.com/office/drawing/2014/main" id="{43E61F8A-8C44-4F37-B4C3-023063107AB1}"/>
              </a:ext>
            </a:extLst>
          </p:cNvPr>
          <p:cNvSpPr txBox="1">
            <a:spLocks/>
          </p:cNvSpPr>
          <p:nvPr/>
        </p:nvSpPr>
        <p:spPr>
          <a:xfrm>
            <a:off x="628503" y="3897972"/>
            <a:ext cx="4733630" cy="9700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높은 기술력 서비스 제공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 &amp;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Microsoft GothicNeo" panose="020B0500000101010101" pitchFamily="50" charset="-127"/>
              </a:rPr>
              <a:t>무료</a:t>
            </a:r>
            <a:endParaRPr lang="en-US" sz="1800" b="1" dirty="0">
              <a:latin typeface="나눔고딕" panose="020D0604000000000000" pitchFamily="50" charset="-127"/>
              <a:ea typeface="나눔고딕" panose="020D06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9" name="Google Shape;213;p27">
            <a:extLst>
              <a:ext uri="{FF2B5EF4-FFF2-40B4-BE49-F238E27FC236}">
                <a16:creationId xmlns:a16="http://schemas.microsoft.com/office/drawing/2014/main" id="{3D6C7610-19F8-45CC-A7F8-AE295210E92A}"/>
              </a:ext>
            </a:extLst>
          </p:cNvPr>
          <p:cNvSpPr txBox="1">
            <a:spLocks/>
          </p:cNvSpPr>
          <p:nvPr/>
        </p:nvSpPr>
        <p:spPr>
          <a:xfrm>
            <a:off x="0" y="3044327"/>
            <a:ext cx="5807828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High Quality &amp; Low Price </a:t>
            </a:r>
          </a:p>
          <a:p>
            <a:pPr algn="ctr"/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Strategy</a:t>
            </a:r>
            <a:endParaRPr lang="ko-KR" altLang="en-US" sz="2800" b="1" dirty="0">
              <a:solidFill>
                <a:schemeClr val="accent2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582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녹십자 로고 이미지 검색결과">
            <a:extLst>
              <a:ext uri="{FF2B5EF4-FFF2-40B4-BE49-F238E27FC236}">
                <a16:creationId xmlns:a16="http://schemas.microsoft.com/office/drawing/2014/main" id="{AF0E28E8-16A6-4451-BB0A-8661CEB4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7143">
            <a:off x="7999432" y="3545277"/>
            <a:ext cx="1759674" cy="124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성바이오에피스 이미지 검색결과">
            <a:extLst>
              <a:ext uri="{FF2B5EF4-FFF2-40B4-BE49-F238E27FC236}">
                <a16:creationId xmlns:a16="http://schemas.microsoft.com/office/drawing/2014/main" id="{A25B81F6-E289-4528-8D20-F386A038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3555">
            <a:off x="8394462" y="2822258"/>
            <a:ext cx="2040237" cy="121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06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사업화 방안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377377" cy="16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BUSINESS</a:t>
            </a:r>
            <a:r>
              <a:rPr lang="ko-KR" alt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MODEL</a:t>
            </a:r>
            <a:endParaRPr lang="en-US"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7" name="Google Shape;207;p27">
            <a:extLst>
              <a:ext uri="{FF2B5EF4-FFF2-40B4-BE49-F238E27FC236}">
                <a16:creationId xmlns:a16="http://schemas.microsoft.com/office/drawing/2014/main" id="{9D591BB0-5256-46C5-B584-10693BF1B2A4}"/>
              </a:ext>
            </a:extLst>
          </p:cNvPr>
          <p:cNvSpPr/>
          <p:nvPr/>
        </p:nvSpPr>
        <p:spPr>
          <a:xfrm>
            <a:off x="1563894" y="1710965"/>
            <a:ext cx="3086481" cy="3086481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26" name="Picture 2" descr="admob 이미지 검색결과">
            <a:extLst>
              <a:ext uri="{FF2B5EF4-FFF2-40B4-BE49-F238E27FC236}">
                <a16:creationId xmlns:a16="http://schemas.microsoft.com/office/drawing/2014/main" id="{195A58F5-283E-4783-B0C7-262E5ECA1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849" y="2412263"/>
            <a:ext cx="2306570" cy="168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207;p27">
            <a:extLst>
              <a:ext uri="{FF2B5EF4-FFF2-40B4-BE49-F238E27FC236}">
                <a16:creationId xmlns:a16="http://schemas.microsoft.com/office/drawing/2014/main" id="{4F3E2D42-E573-4B38-BCC8-9C25A4328069}"/>
              </a:ext>
            </a:extLst>
          </p:cNvPr>
          <p:cNvSpPr/>
          <p:nvPr/>
        </p:nvSpPr>
        <p:spPr>
          <a:xfrm>
            <a:off x="7541624" y="1710965"/>
            <a:ext cx="3086481" cy="3086481"/>
          </a:xfrm>
          <a:prstGeom prst="ellipse">
            <a:avLst/>
          </a:prstGeom>
          <a:noFill/>
          <a:ln w="28575">
            <a:solidFill>
              <a:schemeClr val="accent1">
                <a:lumMod val="9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D0D239-BCCD-4FDA-990C-EAF05FE289C3}"/>
              </a:ext>
            </a:extLst>
          </p:cNvPr>
          <p:cNvCxnSpPr>
            <a:cxnSpLocks/>
          </p:cNvCxnSpPr>
          <p:nvPr/>
        </p:nvCxnSpPr>
        <p:spPr>
          <a:xfrm>
            <a:off x="6134530" y="1844823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https://image.edaily.co.kr/images/photo/files/NP/S/2020/02/PS20022200196.jpg">
            <a:extLst>
              <a:ext uri="{FF2B5EF4-FFF2-40B4-BE49-F238E27FC236}">
                <a16:creationId xmlns:a16="http://schemas.microsoft.com/office/drawing/2014/main" id="{2915508A-70E0-4E63-811E-4329FE77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09272">
            <a:off x="7826538" y="2465938"/>
            <a:ext cx="1912550" cy="58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7F81AC-B5BA-4281-ABD5-7C693D311075}"/>
              </a:ext>
            </a:extLst>
          </p:cNvPr>
          <p:cNvSpPr/>
          <p:nvPr/>
        </p:nvSpPr>
        <p:spPr>
          <a:xfrm>
            <a:off x="2335514" y="5197514"/>
            <a:ext cx="1543240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Google Shape;213;p27">
            <a:extLst>
              <a:ext uri="{FF2B5EF4-FFF2-40B4-BE49-F238E27FC236}">
                <a16:creationId xmlns:a16="http://schemas.microsoft.com/office/drawing/2014/main" id="{342897A5-8580-49DC-91C5-93EDAAFC1D5C}"/>
              </a:ext>
            </a:extLst>
          </p:cNvPr>
          <p:cNvSpPr txBox="1">
            <a:spLocks/>
          </p:cNvSpPr>
          <p:nvPr/>
        </p:nvSpPr>
        <p:spPr>
          <a:xfrm>
            <a:off x="2705822" y="5214511"/>
            <a:ext cx="797398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광고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7AD5A8E-15FA-4044-A23A-A7C6FF3010F4}"/>
              </a:ext>
            </a:extLst>
          </p:cNvPr>
          <p:cNvSpPr/>
          <p:nvPr/>
        </p:nvSpPr>
        <p:spPr>
          <a:xfrm>
            <a:off x="8071485" y="5197514"/>
            <a:ext cx="2339839" cy="4904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213;p27">
            <a:extLst>
              <a:ext uri="{FF2B5EF4-FFF2-40B4-BE49-F238E27FC236}">
                <a16:creationId xmlns:a16="http://schemas.microsoft.com/office/drawing/2014/main" id="{4B51E3D7-42F0-40BD-92C9-489FC3308CF8}"/>
              </a:ext>
            </a:extLst>
          </p:cNvPr>
          <p:cNvSpPr txBox="1">
            <a:spLocks/>
          </p:cNvSpPr>
          <p:nvPr/>
        </p:nvSpPr>
        <p:spPr>
          <a:xfrm>
            <a:off x="8071485" y="5214511"/>
            <a:ext cx="2455927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제약업체와의 제휴</a:t>
            </a:r>
          </a:p>
        </p:txBody>
      </p:sp>
      <p:sp>
        <p:nvSpPr>
          <p:cNvPr id="44" name="Google Shape;171;p24">
            <a:extLst>
              <a:ext uri="{FF2B5EF4-FFF2-40B4-BE49-F238E27FC236}">
                <a16:creationId xmlns:a16="http://schemas.microsoft.com/office/drawing/2014/main" id="{BFB6D29C-7F57-44A2-A6D8-A73192AC0B73}"/>
              </a:ext>
            </a:extLst>
          </p:cNvPr>
          <p:cNvSpPr txBox="1"/>
          <p:nvPr/>
        </p:nvSpPr>
        <p:spPr>
          <a:xfrm>
            <a:off x="350242" y="6093884"/>
            <a:ext cx="5508558" cy="49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-US" altLang="ko-KR" b="1" kern="0" dirty="0">
                <a:solidFill>
                  <a:srgbClr val="72A3A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Google</a:t>
            </a:r>
            <a:r>
              <a:rPr lang="ko-KR" altLang="en-US" b="1" kern="0" dirty="0">
                <a:solidFill>
                  <a:srgbClr val="72A3A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b="1" kern="0" dirty="0" err="1">
                <a:solidFill>
                  <a:srgbClr val="72A3A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Admob</a:t>
            </a:r>
            <a:r>
              <a:rPr lang="en-US" altLang="ko-KR" b="1" kern="0" dirty="0">
                <a:solidFill>
                  <a:srgbClr val="72A3A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ko-KR" altLang="en-US" b="1" kern="0" dirty="0">
                <a:solidFill>
                  <a:srgbClr val="72A3A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이용한 광고 수익 올리기</a:t>
            </a:r>
            <a:endParaRPr lang="en-US" altLang="ko-KR" b="1" kern="0" dirty="0">
              <a:solidFill>
                <a:srgbClr val="72A3A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60" name="Google Shape;171;p24">
            <a:extLst>
              <a:ext uri="{FF2B5EF4-FFF2-40B4-BE49-F238E27FC236}">
                <a16:creationId xmlns:a16="http://schemas.microsoft.com/office/drawing/2014/main" id="{D6406D61-C5B0-476E-BE56-AECE05B94C28}"/>
              </a:ext>
            </a:extLst>
          </p:cNvPr>
          <p:cNvSpPr txBox="1"/>
          <p:nvPr/>
        </p:nvSpPr>
        <p:spPr>
          <a:xfrm>
            <a:off x="6403295" y="5965926"/>
            <a:ext cx="5508558" cy="49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 err="1">
                <a:solidFill>
                  <a:srgbClr val="72A3A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바이오시밀러</a:t>
            </a:r>
            <a:r>
              <a:rPr lang="ko-KR" altLang="en-US" b="1" kern="0" dirty="0">
                <a:solidFill>
                  <a:srgbClr val="72A3A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회사들에게 </a:t>
            </a:r>
            <a:endParaRPr lang="en-US" altLang="ko-KR" b="1" kern="0" dirty="0">
              <a:solidFill>
                <a:srgbClr val="72A3A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 err="1">
                <a:solidFill>
                  <a:srgbClr val="72A3A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비식별화된</a:t>
            </a:r>
            <a:r>
              <a:rPr lang="ko-KR" altLang="en-US" b="1" kern="0" dirty="0">
                <a:solidFill>
                  <a:srgbClr val="72A3A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데이터 판매</a:t>
            </a:r>
            <a:endParaRPr lang="en-US" altLang="ko-KR" b="1" kern="0" dirty="0">
              <a:solidFill>
                <a:srgbClr val="72A3A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52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5076680" y="1281090"/>
            <a:ext cx="60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4000" kern="0" dirty="0">
                <a:solidFill>
                  <a:schemeClr val="accent1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  <a:sym typeface="Malgun Gothic"/>
              </a:rPr>
              <a:t>AI Care</a:t>
            </a:r>
            <a:endParaRPr sz="4000" kern="0" dirty="0">
              <a:solidFill>
                <a:schemeClr val="accent1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endParaRPr sz="12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endParaRPr sz="12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endParaRPr sz="12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936" y="1934502"/>
            <a:ext cx="4789996" cy="2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687B761F-CAC1-4A07-B83D-4189912F6516}"/>
              </a:ext>
            </a:extLst>
          </p:cNvPr>
          <p:cNvSpPr/>
          <p:nvPr/>
        </p:nvSpPr>
        <p:spPr>
          <a:xfrm>
            <a:off x="551859" y="1753883"/>
            <a:ext cx="3024000" cy="1801906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kern="0" dirty="0" err="1">
                <a:solidFill>
                  <a:schemeClr val="accent1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박신형</a:t>
            </a:r>
            <a:endParaRPr lang="en-US" altLang="ko-KR" sz="2000" kern="0" dirty="0">
              <a:solidFill>
                <a:schemeClr val="accent1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숙명여자대학교</a:t>
            </a:r>
            <a:endParaRPr lang="en-US" altLang="ko-KR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소프트웨어융합</a:t>
            </a:r>
            <a:endParaRPr lang="en-US" altLang="ko-KR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7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API, JAVA</a:t>
            </a:r>
            <a:endParaRPr lang="ko-KR" altLang="en-US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</p:txBody>
      </p:sp>
      <p:sp>
        <p:nvSpPr>
          <p:cNvPr id="31" name="사각형: 모서리가 접힌 도형 30">
            <a:extLst>
              <a:ext uri="{FF2B5EF4-FFF2-40B4-BE49-F238E27FC236}">
                <a16:creationId xmlns:a16="http://schemas.microsoft.com/office/drawing/2014/main" id="{40C45910-C709-4A2D-954D-FDA18D348107}"/>
              </a:ext>
            </a:extLst>
          </p:cNvPr>
          <p:cNvSpPr/>
          <p:nvPr/>
        </p:nvSpPr>
        <p:spPr>
          <a:xfrm>
            <a:off x="551859" y="4463427"/>
            <a:ext cx="3024000" cy="1801906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조민주</a:t>
            </a:r>
            <a:endParaRPr lang="en-US" altLang="ko-KR" sz="2000" kern="0" dirty="0">
              <a:solidFill>
                <a:schemeClr val="accent1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숙명여자대학교</a:t>
            </a:r>
            <a:endParaRPr lang="en-US" altLang="ko-KR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컴퓨터과학</a:t>
            </a:r>
            <a:endParaRPr lang="en-US" altLang="ko-KR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7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AI, </a:t>
            </a:r>
            <a:r>
              <a:rPr lang="ko-KR" altLang="en-US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설문조사</a:t>
            </a:r>
          </a:p>
        </p:txBody>
      </p:sp>
      <p:sp>
        <p:nvSpPr>
          <p:cNvPr id="33" name="사각형: 모서리가 접힌 도형 32">
            <a:extLst>
              <a:ext uri="{FF2B5EF4-FFF2-40B4-BE49-F238E27FC236}">
                <a16:creationId xmlns:a16="http://schemas.microsoft.com/office/drawing/2014/main" id="{5A8E3D60-5ED3-4684-80DA-46C6C6E46C77}"/>
              </a:ext>
            </a:extLst>
          </p:cNvPr>
          <p:cNvSpPr/>
          <p:nvPr/>
        </p:nvSpPr>
        <p:spPr>
          <a:xfrm>
            <a:off x="8862390" y="1753883"/>
            <a:ext cx="3024000" cy="1800000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김지현</a:t>
            </a:r>
            <a:endParaRPr lang="en-US" altLang="ko-KR" sz="2000" kern="0" dirty="0">
              <a:solidFill>
                <a:schemeClr val="accent1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명지대학교</a:t>
            </a:r>
            <a:endParaRPr lang="en-US" altLang="ko-KR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융합소프트웨어학과</a:t>
            </a:r>
            <a:endParaRPr lang="en-US" altLang="ko-KR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7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프로토타입</a:t>
            </a:r>
            <a:r>
              <a:rPr lang="en-US" altLang="ko-KR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, </a:t>
            </a:r>
            <a:r>
              <a:rPr lang="ko-KR" altLang="en-US" kern="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프론트엔드</a:t>
            </a:r>
            <a:endParaRPr lang="ko-KR" altLang="en-US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</p:txBody>
      </p:sp>
      <p:sp>
        <p:nvSpPr>
          <p:cNvPr id="34" name="사각형: 모서리가 접힌 도형 33">
            <a:extLst>
              <a:ext uri="{FF2B5EF4-FFF2-40B4-BE49-F238E27FC236}">
                <a16:creationId xmlns:a16="http://schemas.microsoft.com/office/drawing/2014/main" id="{A1881B06-CC4A-409E-9759-F5B71A298463}"/>
              </a:ext>
            </a:extLst>
          </p:cNvPr>
          <p:cNvSpPr/>
          <p:nvPr/>
        </p:nvSpPr>
        <p:spPr>
          <a:xfrm>
            <a:off x="4700190" y="4463427"/>
            <a:ext cx="3024000" cy="1801906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박효은</a:t>
            </a:r>
            <a:endParaRPr lang="en-US" altLang="ko-KR" sz="2000" kern="0" dirty="0">
              <a:solidFill>
                <a:schemeClr val="accent1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이화여자대학교</a:t>
            </a:r>
            <a:endParaRPr lang="en-US" altLang="ko-KR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경영</a:t>
            </a:r>
            <a:r>
              <a:rPr lang="en-US" altLang="ko-KR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/</a:t>
            </a:r>
            <a:r>
              <a:rPr lang="ko-KR" altLang="en-US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컴퓨터공학</a:t>
            </a:r>
            <a:endParaRPr lang="en-US" altLang="ko-KR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7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JAVA</a:t>
            </a:r>
            <a:endParaRPr lang="ko-KR" altLang="en-US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</p:txBody>
      </p:sp>
      <p:sp>
        <p:nvSpPr>
          <p:cNvPr id="35" name="사각형: 모서리가 접힌 도형 34">
            <a:extLst>
              <a:ext uri="{FF2B5EF4-FFF2-40B4-BE49-F238E27FC236}">
                <a16:creationId xmlns:a16="http://schemas.microsoft.com/office/drawing/2014/main" id="{8D00D6E3-A27F-42A3-AA63-85DA16AF8764}"/>
              </a:ext>
            </a:extLst>
          </p:cNvPr>
          <p:cNvSpPr/>
          <p:nvPr/>
        </p:nvSpPr>
        <p:spPr>
          <a:xfrm>
            <a:off x="8848521" y="4463427"/>
            <a:ext cx="3024000" cy="1801906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accent1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최승주</a:t>
            </a:r>
            <a:endParaRPr lang="en-US" altLang="ko-KR" sz="2000" kern="0" dirty="0">
              <a:solidFill>
                <a:schemeClr val="accent1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뉴욕주립대학교</a:t>
            </a:r>
            <a:endParaRPr lang="en-US" altLang="ko-KR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Computer Science</a:t>
            </a:r>
          </a:p>
          <a:p>
            <a:pPr algn="ctr" defTabSz="1219170" latinLnBrk="0">
              <a:buClr>
                <a:srgbClr val="000000"/>
              </a:buClr>
            </a:pPr>
            <a:endParaRPr lang="en-US" altLang="ko-KR" sz="7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Arial"/>
              </a:rPr>
              <a:t>AI, Database</a:t>
            </a:r>
            <a:endParaRPr lang="ko-KR" altLang="en-US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  <a:sym typeface="Arial"/>
            </a:endParaRPr>
          </a:p>
        </p:txBody>
      </p:sp>
      <p:sp>
        <p:nvSpPr>
          <p:cNvPr id="20" name="Google Shape;171;p24">
            <a:extLst>
              <a:ext uri="{FF2B5EF4-FFF2-40B4-BE49-F238E27FC236}">
                <a16:creationId xmlns:a16="http://schemas.microsoft.com/office/drawing/2014/main" id="{C28C0E22-C883-4735-BC36-4068B99160A7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01 팀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원</a:t>
            </a: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및 앱 </a:t>
            </a: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소개 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7ACA27-A19A-4E0C-AEC0-FE3EF4ED7F94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3ADFABD-24A7-420C-8903-0C5FCF038512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71;p24">
            <a:extLst>
              <a:ext uri="{FF2B5EF4-FFF2-40B4-BE49-F238E27FC236}">
                <a16:creationId xmlns:a16="http://schemas.microsoft.com/office/drawing/2014/main" id="{86232B7F-A6FD-4D69-9871-AE72294995E5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Introduction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4" name="Google Shape;171;p24">
            <a:extLst>
              <a:ext uri="{FF2B5EF4-FFF2-40B4-BE49-F238E27FC236}">
                <a16:creationId xmlns:a16="http://schemas.microsoft.com/office/drawing/2014/main" id="{BDF882EF-DB31-4393-ADE4-C6C1F22F4A8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팀 소개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01 팀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원</a:t>
            </a: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및 앱 </a:t>
            </a: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소개 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Introduction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앱 소개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176CC6-7E97-40C1-95A5-CF74DFFEEBD8}"/>
              </a:ext>
            </a:extLst>
          </p:cNvPr>
          <p:cNvGrpSpPr/>
          <p:nvPr/>
        </p:nvGrpSpPr>
        <p:grpSpPr>
          <a:xfrm>
            <a:off x="5062766" y="2126676"/>
            <a:ext cx="3653476" cy="2604647"/>
            <a:chOff x="5142665" y="1696916"/>
            <a:chExt cx="3653476" cy="2604647"/>
          </a:xfrm>
        </p:grpSpPr>
        <p:pic>
          <p:nvPicPr>
            <p:cNvPr id="11" name="Google Shape;188;p25">
              <a:extLst>
                <a:ext uri="{FF2B5EF4-FFF2-40B4-BE49-F238E27FC236}">
                  <a16:creationId xmlns:a16="http://schemas.microsoft.com/office/drawing/2014/main" id="{9141BF1B-011D-4B74-98DD-0403B32452DF}"/>
                </a:ext>
              </a:extLst>
            </p:cNvPr>
            <p:cNvPicPr preferRelativeResize="0"/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26" b="96667" l="2963" r="95185">
                          <a14:foregroundMark x1="82963" y1="8889" x2="50000" y2="6667"/>
                          <a14:foregroundMark x1="50000" y1="6667" x2="28519" y2="29259"/>
                          <a14:foregroundMark x1="28519" y1="29259" x2="31852" y2="60000"/>
                          <a14:foregroundMark x1="31852" y1="60000" x2="65926" y2="74074"/>
                          <a14:foregroundMark x1="65926" y1="74074" x2="67407" y2="37037"/>
                          <a14:foregroundMark x1="67407" y1="37037" x2="43704" y2="15556"/>
                          <a14:foregroundMark x1="43704" y1="15556" x2="23704" y2="42963"/>
                          <a14:foregroundMark x1="23704" y1="42963" x2="40000" y2="72593"/>
                          <a14:foregroundMark x1="40000" y1="72593" x2="61111" y2="62963"/>
                          <a14:foregroundMark x1="81111" y1="5556" x2="18889" y2="6667"/>
                          <a14:foregroundMark x1="18889" y1="6667" x2="5926" y2="35926"/>
                          <a14:foregroundMark x1="5926" y1="35926" x2="5556" y2="66667"/>
                          <a14:foregroundMark x1="5556" y1="66667" x2="30741" y2="84444"/>
                          <a14:foregroundMark x1="30741" y1="84444" x2="60741" y2="85926"/>
                          <a14:foregroundMark x1="60741" y1="85926" x2="92222" y2="80370"/>
                          <a14:foregroundMark x1="92222" y1="80370" x2="88148" y2="18148"/>
                          <a14:foregroundMark x1="88148" y1="18148" x2="81111" y2="6296"/>
                          <a14:foregroundMark x1="3333" y1="16296" x2="6667" y2="80000"/>
                          <a14:foregroundMark x1="6667" y1="80000" x2="28889" y2="99630"/>
                          <a14:foregroundMark x1="28889" y1="99630" x2="59630" y2="96667"/>
                          <a14:foregroundMark x1="59630" y1="96667" x2="21481" y2="93333"/>
                          <a14:foregroundMark x1="5185" y1="81481" x2="3333" y2="17778"/>
                          <a14:foregroundMark x1="20370" y1="15185" x2="21111" y2="22963"/>
                          <a14:foregroundMark x1="91111" y1="20000" x2="90000" y2="44074"/>
                          <a14:foregroundMark x1="93704" y1="24444" x2="94074" y2="80000"/>
                          <a14:foregroundMark x1="61111" y1="90741" x2="88519" y2="80000"/>
                          <a14:foregroundMark x1="88519" y1="80000" x2="88519" y2="78889"/>
                          <a14:foregroundMark x1="94815" y1="78519" x2="95185" y2="18148"/>
                          <a14:foregroundMark x1="95185" y1="18148" x2="95185" y2="1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42665" y="1696916"/>
              <a:ext cx="1879571" cy="1916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71;p24">
              <a:extLst>
                <a:ext uri="{FF2B5EF4-FFF2-40B4-BE49-F238E27FC236}">
                  <a16:creationId xmlns:a16="http://schemas.microsoft.com/office/drawing/2014/main" id="{1D8F48F0-3CA4-4EAE-BCBC-21F513AA02AE}"/>
                </a:ext>
              </a:extLst>
            </p:cNvPr>
            <p:cNvSpPr txBox="1"/>
            <p:nvPr/>
          </p:nvSpPr>
          <p:spPr>
            <a:xfrm>
              <a:off x="5248331" y="3686775"/>
              <a:ext cx="3547810" cy="614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r>
                <a:rPr lang="en-US" altLang="ko-KR" sz="2800" kern="0" dirty="0">
                  <a:solidFill>
                    <a:schemeClr val="accent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parajita" panose="020B0502040204020203" pitchFamily="18" charset="0"/>
                  <a:sym typeface="Arial"/>
                </a:rPr>
                <a:t> AI CARE</a:t>
              </a:r>
              <a:endParaRPr sz="2800" kern="0" dirty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endParaRPr>
            </a:p>
          </p:txBody>
        </p:sp>
      </p:grpSp>
      <p:sp>
        <p:nvSpPr>
          <p:cNvPr id="15" name="Google Shape;171;p24">
            <a:extLst>
              <a:ext uri="{FF2B5EF4-FFF2-40B4-BE49-F238E27FC236}">
                <a16:creationId xmlns:a16="http://schemas.microsoft.com/office/drawing/2014/main" id="{CE2E777B-E310-4229-AB27-2764573C4A3B}"/>
              </a:ext>
            </a:extLst>
          </p:cNvPr>
          <p:cNvSpPr txBox="1"/>
          <p:nvPr/>
        </p:nvSpPr>
        <p:spPr>
          <a:xfrm>
            <a:off x="2724938" y="4990188"/>
            <a:ext cx="7986230" cy="157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“ </a:t>
            </a:r>
            <a:r>
              <a:rPr lang="ko-KR" altLang="en-US" sz="2000" kern="0" dirty="0"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인공지능 카메라를 통한 개인맞춤형 약 관리 플랫폼 </a:t>
            </a:r>
            <a:r>
              <a:rPr lang="en-US" altLang="ko-KR" sz="2000" kern="0" dirty="0"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“</a:t>
            </a:r>
            <a:endParaRPr sz="2000" kern="0" dirty="0"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3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01 팀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원</a:t>
            </a: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및 앱 </a:t>
            </a: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소개 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Introduction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사용한 플랫폼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4" name="Google Shape;171;p24">
            <a:extLst>
              <a:ext uri="{FF2B5EF4-FFF2-40B4-BE49-F238E27FC236}">
                <a16:creationId xmlns:a16="http://schemas.microsoft.com/office/drawing/2014/main" id="{1D8F48F0-3CA4-4EAE-BCBC-21F513AA02AE}"/>
              </a:ext>
            </a:extLst>
          </p:cNvPr>
          <p:cNvSpPr txBox="1"/>
          <p:nvPr/>
        </p:nvSpPr>
        <p:spPr>
          <a:xfrm>
            <a:off x="2646670" y="1601550"/>
            <a:ext cx="1172825" cy="41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 Trello</a:t>
            </a:r>
            <a:endParaRPr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A0C4E5-F5BD-4E18-B417-F1D2A22C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0" y="2034308"/>
            <a:ext cx="4961019" cy="411002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DF3350-27D6-44D6-BBC0-1F270C6AAC62}"/>
              </a:ext>
            </a:extLst>
          </p:cNvPr>
          <p:cNvCxnSpPr>
            <a:cxnSpLocks/>
          </p:cNvCxnSpPr>
          <p:nvPr/>
        </p:nvCxnSpPr>
        <p:spPr>
          <a:xfrm>
            <a:off x="6337737" y="1846469"/>
            <a:ext cx="0" cy="441787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D902ECD-5D9D-4304-8990-35FEADB1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836" y="1996778"/>
            <a:ext cx="4293467" cy="4072382"/>
          </a:xfrm>
          <a:prstGeom prst="rect">
            <a:avLst/>
          </a:prstGeom>
        </p:spPr>
      </p:pic>
      <p:sp>
        <p:nvSpPr>
          <p:cNvPr id="17" name="Google Shape;171;p24">
            <a:extLst>
              <a:ext uri="{FF2B5EF4-FFF2-40B4-BE49-F238E27FC236}">
                <a16:creationId xmlns:a16="http://schemas.microsoft.com/office/drawing/2014/main" id="{1FB4F2C2-AC01-4276-AD29-52BDFC9EAA8D}"/>
              </a:ext>
            </a:extLst>
          </p:cNvPr>
          <p:cNvSpPr txBox="1"/>
          <p:nvPr/>
        </p:nvSpPr>
        <p:spPr>
          <a:xfrm>
            <a:off x="8694156" y="1586686"/>
            <a:ext cx="1172825" cy="41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kern="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Github</a:t>
            </a:r>
            <a:endParaRPr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8" name="Google Shape;171;p24">
            <a:extLst>
              <a:ext uri="{FF2B5EF4-FFF2-40B4-BE49-F238E27FC236}">
                <a16:creationId xmlns:a16="http://schemas.microsoft.com/office/drawing/2014/main" id="{646759D7-4196-43B8-AAE0-4705B36279BC}"/>
              </a:ext>
            </a:extLst>
          </p:cNvPr>
          <p:cNvSpPr txBox="1"/>
          <p:nvPr/>
        </p:nvSpPr>
        <p:spPr>
          <a:xfrm>
            <a:off x="2474725" y="6275072"/>
            <a:ext cx="2029418" cy="41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1200" kern="0" dirty="0"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ko-KR" altLang="en-US" sz="1200" kern="0" dirty="0"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팀 스케줄 관리</a:t>
            </a:r>
            <a:endParaRPr sz="1200" kern="0" dirty="0"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9" name="Google Shape;171;p24">
            <a:extLst>
              <a:ext uri="{FF2B5EF4-FFF2-40B4-BE49-F238E27FC236}">
                <a16:creationId xmlns:a16="http://schemas.microsoft.com/office/drawing/2014/main" id="{BD3E0BAD-B9F4-4656-8F77-1887CBB9DACA}"/>
              </a:ext>
            </a:extLst>
          </p:cNvPr>
          <p:cNvSpPr txBox="1"/>
          <p:nvPr/>
        </p:nvSpPr>
        <p:spPr>
          <a:xfrm>
            <a:off x="8597462" y="6264345"/>
            <a:ext cx="2029418" cy="41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1200" kern="0" dirty="0"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r>
              <a:rPr lang="ko-KR" altLang="en-US" sz="1200" kern="0" dirty="0"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프로젝트 파일 관리</a:t>
            </a:r>
            <a:endParaRPr sz="1200" kern="0" dirty="0"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28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34515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DIAGNOSIS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상황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-3538880" y="-2025372"/>
            <a:ext cx="6342231" cy="1866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851A01-570B-49C6-8DAC-C6DE3542B1C2}"/>
              </a:ext>
            </a:extLst>
          </p:cNvPr>
          <p:cNvSpPr/>
          <p:nvPr/>
        </p:nvSpPr>
        <p:spPr>
          <a:xfrm>
            <a:off x="664903" y="1696916"/>
            <a:ext cx="6342238" cy="1866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약물 오남용 사례 증가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2" name="Google Shape;214;p28">
            <a:extLst>
              <a:ext uri="{FF2B5EF4-FFF2-40B4-BE49-F238E27FC236}">
                <a16:creationId xmlns:a16="http://schemas.microsoft.com/office/drawing/2014/main" id="{87B49BB4-B3D0-4BF1-B6CE-0952515F8F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428" y="3703935"/>
            <a:ext cx="6951086" cy="2806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FDF4F2-A4B8-45D9-AEAB-EC31C1056377}"/>
              </a:ext>
            </a:extLst>
          </p:cNvPr>
          <p:cNvGrpSpPr/>
          <p:nvPr/>
        </p:nvGrpSpPr>
        <p:grpSpPr>
          <a:xfrm rot="21317660">
            <a:off x="1165812" y="4534194"/>
            <a:ext cx="5475395" cy="943022"/>
            <a:chOff x="2341229" y="1622414"/>
            <a:chExt cx="7248005" cy="124831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72275C9-EB19-4394-B78A-D8F396427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856" b="81802"/>
            <a:stretch/>
          </p:blipFill>
          <p:spPr>
            <a:xfrm rot="1386980">
              <a:off x="2602764" y="1622414"/>
              <a:ext cx="6986470" cy="949103"/>
            </a:xfrm>
            <a:prstGeom prst="rect">
              <a:avLst/>
            </a:prstGeom>
          </p:spPr>
        </p:pic>
        <p:pic>
          <p:nvPicPr>
            <p:cNvPr id="17" name="Google Shape;215;p28">
              <a:extLst>
                <a:ext uri="{FF2B5EF4-FFF2-40B4-BE49-F238E27FC236}">
                  <a16:creationId xmlns:a16="http://schemas.microsoft.com/office/drawing/2014/main" id="{596616DA-DB45-4E78-A55D-B575DBD3080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58420">
              <a:off x="2341229" y="2231849"/>
              <a:ext cx="5820927" cy="6388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216;p28">
            <a:extLst>
              <a:ext uri="{FF2B5EF4-FFF2-40B4-BE49-F238E27FC236}">
                <a16:creationId xmlns:a16="http://schemas.microsoft.com/office/drawing/2014/main" id="{3935D13A-5A31-4EAE-8885-4926DF7FE2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02230">
            <a:off x="1026804" y="4649910"/>
            <a:ext cx="4545514" cy="8867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78318F5-9BDE-4662-BD4D-DC4E9DCBD6EB}"/>
              </a:ext>
            </a:extLst>
          </p:cNvPr>
          <p:cNvSpPr/>
          <p:nvPr/>
        </p:nvSpPr>
        <p:spPr>
          <a:xfrm>
            <a:off x="788022" y="1816665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【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세종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뉴시스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】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임재희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기자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수면제 등 약물 중독으로 치료를 받은 환자가 최근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7000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명이 넘는 것으로 나타났다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특히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대와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80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 이상 등 청년과 고령층의 약물 오남용이 심각해 대책이 필요하다는 지적이 나온다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b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건강보험심사평가원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7764680" y="3429000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10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대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, 20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대와 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80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대 사고 비중 가장 큼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약물 사고는 생명과 직결되는 심각한 문제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32" name="그래픽 31" descr="확인 표시">
            <a:extLst>
              <a:ext uri="{FF2B5EF4-FFF2-40B4-BE49-F238E27FC236}">
                <a16:creationId xmlns:a16="http://schemas.microsoft.com/office/drawing/2014/main" id="{DB184628-32E9-437F-B49F-B525A6998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6768" y="3485685"/>
            <a:ext cx="267079" cy="267079"/>
          </a:xfrm>
          <a:prstGeom prst="rect">
            <a:avLst/>
          </a:prstGeom>
        </p:spPr>
      </p:pic>
      <p:pic>
        <p:nvPicPr>
          <p:cNvPr id="33" name="그래픽 32" descr="확인 표시">
            <a:extLst>
              <a:ext uri="{FF2B5EF4-FFF2-40B4-BE49-F238E27FC236}">
                <a16:creationId xmlns:a16="http://schemas.microsoft.com/office/drawing/2014/main" id="{9336498E-5100-444F-8932-890D03662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5197" y="3772697"/>
            <a:ext cx="267079" cy="26707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335618-201E-40CF-B40F-9698B73C5F6C}"/>
              </a:ext>
            </a:extLst>
          </p:cNvPr>
          <p:cNvCxnSpPr>
            <a:cxnSpLocks/>
          </p:cNvCxnSpPr>
          <p:nvPr/>
        </p:nvCxnSpPr>
        <p:spPr>
          <a:xfrm>
            <a:off x="7294514" y="1830838"/>
            <a:ext cx="0" cy="441787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7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parajita" panose="020B0502040204020203" pitchFamily="18" charset="0"/>
                <a:sym typeface="Malgun Gothic"/>
              </a:rPr>
              <a:t>평균 수명 연장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7883212" y="3429000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평균 수명 증가 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Wingdings" panose="05000000000000000000" pitchFamily="2" charset="2"/>
              </a:rPr>
              <a:t> 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Wingdings" panose="05000000000000000000" pitchFamily="2" charset="2"/>
              </a:rPr>
              <a:t>고령화 사회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 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건강에 대한 관심 증가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32" name="그래픽 31" descr="확인 표시">
            <a:extLst>
              <a:ext uri="{FF2B5EF4-FFF2-40B4-BE49-F238E27FC236}">
                <a16:creationId xmlns:a16="http://schemas.microsoft.com/office/drawing/2014/main" id="{DB184628-32E9-437F-B49F-B525A6998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5300" y="3485685"/>
            <a:ext cx="267079" cy="267079"/>
          </a:xfrm>
          <a:prstGeom prst="rect">
            <a:avLst/>
          </a:prstGeom>
        </p:spPr>
      </p:pic>
      <p:pic>
        <p:nvPicPr>
          <p:cNvPr id="33" name="그래픽 32" descr="확인 표시">
            <a:extLst>
              <a:ext uri="{FF2B5EF4-FFF2-40B4-BE49-F238E27FC236}">
                <a16:creationId xmlns:a16="http://schemas.microsoft.com/office/drawing/2014/main" id="{9336498E-5100-444F-8932-890D03662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3729" y="3772697"/>
            <a:ext cx="267079" cy="26707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335618-201E-40CF-B40F-9698B73C5F6C}"/>
              </a:ext>
            </a:extLst>
          </p:cNvPr>
          <p:cNvCxnSpPr>
            <a:cxnSpLocks/>
          </p:cNvCxnSpPr>
          <p:nvPr/>
        </p:nvCxnSpPr>
        <p:spPr>
          <a:xfrm>
            <a:off x="7294514" y="1830838"/>
            <a:ext cx="0" cy="441787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223;p29">
            <a:extLst>
              <a:ext uri="{FF2B5EF4-FFF2-40B4-BE49-F238E27FC236}">
                <a16:creationId xmlns:a16="http://schemas.microsoft.com/office/drawing/2014/main" id="{0FBF36EA-C600-4BCC-8476-17FE86979A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746" y="2040041"/>
            <a:ext cx="5039531" cy="39778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851A01-570B-49C6-8DAC-C6DE3542B1C2}"/>
              </a:ext>
            </a:extLst>
          </p:cNvPr>
          <p:cNvSpPr/>
          <p:nvPr/>
        </p:nvSpPr>
        <p:spPr>
          <a:xfrm>
            <a:off x="3557189" y="2490533"/>
            <a:ext cx="569642" cy="329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5182647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DISEAS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ADCDC"/>
      </a:accent1>
      <a:accent2>
        <a:srgbClr val="5F7D95"/>
      </a:accent2>
      <a:accent3>
        <a:srgbClr val="DADCDE"/>
      </a:accent3>
      <a:accent4>
        <a:srgbClr val="E8E9E9"/>
      </a:accent4>
      <a:accent5>
        <a:srgbClr val="CFD9E0"/>
      </a:accent5>
      <a:accent6>
        <a:srgbClr val="435D74"/>
      </a:accent6>
      <a:hlink>
        <a:srgbClr val="435D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857</Words>
  <Application>Microsoft Office PowerPoint</Application>
  <PresentationFormat>와이드스크린</PresentationFormat>
  <Paragraphs>272</Paragraphs>
  <Slides>38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Microsoft GothicNeo</vt:lpstr>
      <vt:lpstr>Raleway</vt:lpstr>
      <vt:lpstr>Raleway Black</vt:lpstr>
      <vt:lpstr>Raleway Light</vt:lpstr>
      <vt:lpstr>THE정고딕150</vt:lpstr>
      <vt:lpstr>THE정고딕170</vt:lpstr>
      <vt:lpstr>나눔고딕</vt:lpstr>
      <vt:lpstr>나눔고딕 ExtraBold</vt:lpstr>
      <vt:lpstr>맑은 고딕</vt:lpstr>
      <vt:lpstr>Arial</vt:lpstr>
      <vt:lpstr>MINIMALIST DISEASE </vt:lpstr>
      <vt:lpstr>AI Care 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지현</dc:creator>
  <cp:lastModifiedBy>김 지현</cp:lastModifiedBy>
  <cp:revision>62</cp:revision>
  <dcterms:created xsi:type="dcterms:W3CDTF">2020-02-22T04:34:18Z</dcterms:created>
  <dcterms:modified xsi:type="dcterms:W3CDTF">2020-02-22T14:05:24Z</dcterms:modified>
</cp:coreProperties>
</file>